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59" r:id="rId2"/>
    <p:sldId id="460" r:id="rId3"/>
    <p:sldId id="445" r:id="rId4"/>
    <p:sldId id="449" r:id="rId5"/>
    <p:sldId id="463" r:id="rId6"/>
    <p:sldId id="448" r:id="rId7"/>
    <p:sldId id="465" r:id="rId8"/>
    <p:sldId id="423" r:id="rId9"/>
    <p:sldId id="314" r:id="rId10"/>
    <p:sldId id="450" r:id="rId11"/>
    <p:sldId id="431" r:id="rId12"/>
    <p:sldId id="424" r:id="rId13"/>
    <p:sldId id="435" r:id="rId14"/>
    <p:sldId id="437" r:id="rId15"/>
    <p:sldId id="436" r:id="rId16"/>
    <p:sldId id="403" r:id="rId17"/>
    <p:sldId id="439" r:id="rId18"/>
    <p:sldId id="404" r:id="rId19"/>
    <p:sldId id="428" r:id="rId20"/>
    <p:sldId id="441" r:id="rId21"/>
    <p:sldId id="443" r:id="rId22"/>
    <p:sldId id="442" r:id="rId23"/>
    <p:sldId id="462" r:id="rId24"/>
    <p:sldId id="452" r:id="rId25"/>
    <p:sldId id="453" r:id="rId26"/>
    <p:sldId id="430" r:id="rId27"/>
    <p:sldId id="455" r:id="rId28"/>
    <p:sldId id="454" r:id="rId29"/>
    <p:sldId id="456" r:id="rId30"/>
    <p:sldId id="295" r:id="rId31"/>
    <p:sldId id="294" r:id="rId32"/>
    <p:sldId id="298" r:id="rId33"/>
    <p:sldId id="299" r:id="rId34"/>
    <p:sldId id="290" r:id="rId35"/>
    <p:sldId id="466" r:id="rId36"/>
    <p:sldId id="457" r:id="rId37"/>
    <p:sldId id="46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 autoAdjust="0"/>
    <p:restoredTop sz="76761" autoAdjust="0"/>
  </p:normalViewPr>
  <p:slideViewPr>
    <p:cSldViewPr snapToGrid="0">
      <p:cViewPr varScale="1">
        <p:scale>
          <a:sx n="93" d="100"/>
          <a:sy n="93" d="100"/>
        </p:scale>
        <p:origin x="1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8B919-93C2-414C-BDED-9CD18A7F2C90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8301C-B885-433B-89B2-B529541DF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Google Sans"/>
              </a:rPr>
              <a:t>숭실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Google Sans"/>
              </a:rPr>
              <a:t> 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Google Sans"/>
              </a:rPr>
              <a:t>캡스톤디자인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Google Sans"/>
              </a:rPr>
              <a:t> 경진대회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Google Sans"/>
              </a:rPr>
              <a:t>어벤져스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Google Sans"/>
              </a:rPr>
              <a:t> 조</a:t>
            </a:r>
            <a:r>
              <a:rPr lang="ko-KR" altLang="en-US" dirty="0"/>
              <a:t> 명세린</a:t>
            </a:r>
            <a:r>
              <a:rPr lang="en-US" altLang="ko-KR" dirty="0"/>
              <a:t>, </a:t>
            </a:r>
            <a:r>
              <a:rPr lang="ko-KR" altLang="en-US" dirty="0" err="1"/>
              <a:t>이권신</a:t>
            </a:r>
            <a:r>
              <a:rPr lang="en-US" altLang="ko-KR" dirty="0"/>
              <a:t>, </a:t>
            </a:r>
            <a:r>
              <a:rPr lang="ko-KR" altLang="en-US" dirty="0" err="1"/>
              <a:t>임규희</a:t>
            </a:r>
            <a:r>
              <a:rPr lang="en-US" altLang="ko-KR" dirty="0"/>
              <a:t>, </a:t>
            </a:r>
            <a:r>
              <a:rPr lang="ko-KR" altLang="en-US" dirty="0"/>
              <a:t>하재민 입니다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NLP</a:t>
            </a:r>
            <a:r>
              <a:rPr lang="ko-KR" altLang="en-US" dirty="0"/>
              <a:t>를 사용한 </a:t>
            </a:r>
            <a:r>
              <a:rPr lang="en-US" altLang="ko-KR" dirty="0"/>
              <a:t>COPD </a:t>
            </a:r>
            <a:r>
              <a:rPr lang="ko-KR" altLang="en-US" dirty="0"/>
              <a:t>인과관계 추출 및 네트워크 시각화를 주제로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682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PubMed</a:t>
            </a:r>
            <a:r>
              <a:rPr kumimoji="1" lang="ko-KR" altLang="en-US" dirty="0"/>
              <a:t>에서 논문을 </a:t>
            </a:r>
            <a:r>
              <a:rPr kumimoji="1" lang="en" altLang="ko-KR" dirty="0"/>
              <a:t>txt </a:t>
            </a:r>
            <a:r>
              <a:rPr kumimoji="1" lang="ko-KR" altLang="en-US" dirty="0"/>
              <a:t>형식으로 크롤링하는 과정입니다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키워드와 </a:t>
            </a:r>
            <a:r>
              <a:rPr kumimoji="1" lang="ko-KR" altLang="en-US" dirty="0" err="1"/>
              <a:t>크롤링</a:t>
            </a:r>
            <a:r>
              <a:rPr kumimoji="1" lang="ko-KR" altLang="en-US" dirty="0"/>
              <a:t> 할 분량을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파라미터로 설정 가능하다는 장점이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본 </a:t>
            </a:r>
            <a:r>
              <a:rPr kumimoji="1" lang="ko-KR" altLang="en-US" dirty="0" err="1"/>
              <a:t>프로젝트는이</a:t>
            </a:r>
            <a:r>
              <a:rPr kumimoji="1" lang="ko-KR" altLang="en-US" dirty="0"/>
              <a:t> 과정에서 </a:t>
            </a:r>
            <a:r>
              <a:rPr kumimoji="1" lang="en" altLang="ko-KR" dirty="0"/>
              <a:t>COPD </a:t>
            </a:r>
            <a:r>
              <a:rPr kumimoji="1" lang="ko-KR" altLang="en-US" dirty="0"/>
              <a:t>질병과 관련된 </a:t>
            </a:r>
            <a:r>
              <a:rPr kumimoji="1" lang="en-US" altLang="ko-KR" dirty="0"/>
              <a:t>110</a:t>
            </a:r>
            <a:r>
              <a:rPr kumimoji="1" lang="ko-KR" altLang="en-US" dirty="0"/>
              <a:t>개의 논문을 추출하였습니다</a:t>
            </a:r>
            <a:r>
              <a:rPr kumimoji="1" lang="en-US" altLang="ko-KR" dirty="0"/>
              <a:t>.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57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추출된 </a:t>
            </a:r>
            <a:r>
              <a:rPr kumimoji="1" lang="en" altLang="ko-KR" dirty="0"/>
              <a:t>txt</a:t>
            </a:r>
            <a:r>
              <a:rPr kumimoji="1" lang="ko-KR" altLang="en-US" dirty="0"/>
              <a:t>데이터를 대상으로 불필요한 문자와 기호를 필터링하고</a:t>
            </a:r>
            <a:endParaRPr kumimoji="1" lang="en-US" altLang="ko-KR" dirty="0"/>
          </a:p>
          <a:p>
            <a:r>
              <a:rPr kumimoji="1" lang="ko-KR" altLang="en-US" dirty="0"/>
              <a:t>문장단위로 </a:t>
            </a:r>
            <a:r>
              <a:rPr kumimoji="1" lang="en" altLang="ko-KR" dirty="0"/>
              <a:t>split</a:t>
            </a:r>
            <a:r>
              <a:rPr kumimoji="1" lang="ko-KR" altLang="en-US" dirty="0"/>
              <a:t>하여 전처리를 진행하였습니다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문장 리스트에서 </a:t>
            </a:r>
            <a:r>
              <a:rPr kumimoji="1" lang="en" altLang="ko-KR" dirty="0"/>
              <a:t>COPD </a:t>
            </a:r>
            <a:r>
              <a:rPr kumimoji="1" lang="ko-KR" altLang="en-US" dirty="0"/>
              <a:t>단어가 들어있는 문장만을 가지고 인과추출을 진행합니다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95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과정에서 문장 단위의 구문 분석과</a:t>
            </a:r>
            <a:endParaRPr kumimoji="1" lang="en-US" altLang="ko-KR" dirty="0"/>
          </a:p>
          <a:p>
            <a:r>
              <a:rPr kumimoji="1" lang="ko-KR" altLang="en-US" dirty="0"/>
              <a:t>품사 부여를 위한 </a:t>
            </a:r>
            <a:r>
              <a:rPr kumimoji="1" lang="en" altLang="ko-Kore-KR" dirty="0"/>
              <a:t>NLP tool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" altLang="ko-Kore-KR" dirty="0" err="1"/>
              <a:t>Semgrex</a:t>
            </a:r>
            <a:r>
              <a:rPr kumimoji="1" lang="ko-KR" altLang="en-US" dirty="0"/>
              <a:t>패키지를 사용하였습니다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 어떤 단어가 원인이고 어떤 단어가 결과인지 식별할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29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semgrex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사용하기 위해 </a:t>
            </a:r>
            <a:r>
              <a:rPr kumimoji="1" lang="en-US" altLang="ko-KR" dirty="0"/>
              <a:t>pos tag</a:t>
            </a:r>
            <a:r>
              <a:rPr kumimoji="1" lang="ko-KR" altLang="en-US" dirty="0"/>
              <a:t>정보와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63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dependency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의존관계 정보를 분석하고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59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 두 정보를 사용하여 각 문장 안에서 인과관계 추출할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9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가령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오른쪽과 같이 문장을 </a:t>
            </a:r>
            <a:r>
              <a:rPr kumimoji="1" lang="ko-KR" altLang="en-US" dirty="0" err="1"/>
              <a:t>구문분석하여</a:t>
            </a:r>
            <a:r>
              <a:rPr kumimoji="1" lang="ko-KR" altLang="en-US" dirty="0"/>
              <a:t> 각 단어 노드 사이의 의존관계를 확인할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507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결과를 트리 형태로 표현할 수 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이 문장에서 원인인 </a:t>
            </a:r>
            <a:r>
              <a:rPr kumimoji="1" lang="en-US" altLang="ko-KR" dirty="0"/>
              <a:t>stress </a:t>
            </a:r>
            <a:r>
              <a:rPr kumimoji="1" lang="ko-KR" altLang="en-US" dirty="0"/>
              <a:t>와 결과인 </a:t>
            </a:r>
            <a:r>
              <a:rPr kumimoji="1" lang="en-US" altLang="ko-KR" dirty="0"/>
              <a:t>insomnia</a:t>
            </a:r>
            <a:r>
              <a:rPr kumimoji="1" lang="ko-KR" altLang="en-US" dirty="0"/>
              <a:t>를 추출하기 위해</a:t>
            </a:r>
            <a:endParaRPr kumimoji="1" lang="en-US" altLang="ko-KR" dirty="0"/>
          </a:p>
          <a:p>
            <a:r>
              <a:rPr kumimoji="1" lang="en-US" altLang="ko-KR" dirty="0" err="1"/>
              <a:t>semgrex</a:t>
            </a:r>
            <a:r>
              <a:rPr kumimoji="1" lang="ko-KR" altLang="en-US" dirty="0"/>
              <a:t>패키지를 활용한 패턴을 사용합니다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08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인과관계를 추출하기 위한 여러 패턴 중 가장 단순한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패턴을 예시로 들자면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번 패턴을 통해서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구문분석된</a:t>
            </a:r>
            <a:r>
              <a:rPr kumimoji="1" lang="ko-KR" altLang="en-US" dirty="0"/>
              <a:t> 문장을 바탕으로 원인인 </a:t>
            </a:r>
            <a:r>
              <a:rPr kumimoji="1" lang="en-US" altLang="ko-KR" dirty="0"/>
              <a:t>stress</a:t>
            </a:r>
            <a:r>
              <a:rPr kumimoji="1" lang="ko-KR" altLang="en-US" dirty="0"/>
              <a:t>와 결과인 </a:t>
            </a:r>
            <a:r>
              <a:rPr kumimoji="1" lang="en-US" altLang="ko-KR" dirty="0"/>
              <a:t>insomnia</a:t>
            </a:r>
          </a:p>
          <a:p>
            <a:r>
              <a:rPr kumimoji="1" lang="ko-KR" altLang="en-US" dirty="0"/>
              <a:t> 그리고 </a:t>
            </a:r>
            <a:r>
              <a:rPr kumimoji="1" lang="en-US" altLang="ko-KR" dirty="0"/>
              <a:t>trigger </a:t>
            </a:r>
            <a:r>
              <a:rPr kumimoji="1" lang="ko-KR" altLang="en-US" dirty="0"/>
              <a:t>동사인  </a:t>
            </a:r>
            <a:r>
              <a:rPr kumimoji="1" lang="en-US" altLang="ko-KR" dirty="0"/>
              <a:t>causes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추출할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38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그 다양한 인과구조에서 최대한 많이 원인과 결과를 추출해내기 위해 </a:t>
            </a:r>
            <a:r>
              <a:rPr kumimoji="1" lang="en-US" altLang="ko-KR" dirty="0"/>
              <a:t>3</a:t>
            </a:r>
            <a:r>
              <a:rPr kumimoji="1" lang="ko-KR" altLang="en-US" dirty="0"/>
              <a:t>단계에 걸쳐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0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다음과 같은 목차 순서로 진행하겠습니다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096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패턴을 생성해 나갔습니다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4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ko-KR" altLang="en-US" dirty="0"/>
              <a:t> 문장에 명확한 인과관계를 부여하는 </a:t>
            </a:r>
            <a:r>
              <a:rPr kumimoji="1" lang="en-US" altLang="ko-KR" dirty="0"/>
              <a:t>18</a:t>
            </a:r>
            <a:r>
              <a:rPr kumimoji="1" lang="ko-KR" altLang="en-US" dirty="0"/>
              <a:t>개의 인과동사를 파악하여 이를 패턴과 조합하였고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02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최종적으로 총 </a:t>
            </a:r>
            <a:r>
              <a:rPr kumimoji="1" lang="en-US" altLang="ko-KR" dirty="0"/>
              <a:t>48</a:t>
            </a:r>
            <a:r>
              <a:rPr kumimoji="1" lang="ko-KR" altLang="en-US" dirty="0"/>
              <a:t>개의 패턴을 생성하였습니다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패턴을 가지고 </a:t>
            </a:r>
            <a:r>
              <a:rPr kumimoji="1" lang="en-US" altLang="ko-KR" dirty="0"/>
              <a:t>110</a:t>
            </a:r>
            <a:r>
              <a:rPr kumimoji="1" lang="ko-KR" altLang="en-US" dirty="0"/>
              <a:t>개의 논문 안에 들어있는 인과관계를 식별하고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원인과 결과에 해당하는 단어들을 추출할 수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722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보이시는</a:t>
            </a:r>
            <a:r>
              <a:rPr kumimoji="1" lang="ko-KR" altLang="en-US"/>
              <a:t> </a:t>
            </a:r>
            <a:r>
              <a:rPr kumimoji="1" lang="ko-KR" altLang="en-US" dirty="0"/>
              <a:t>사진과 같이 원인과 그에 따른 결과를 추출했습니다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저희가</a:t>
            </a:r>
            <a:r>
              <a:rPr kumimoji="1" lang="ko-KR" altLang="en-US" dirty="0"/>
              <a:t> 추출한 인과 데이터는 총 </a:t>
            </a:r>
            <a:r>
              <a:rPr kumimoji="1" lang="en-US" altLang="ko-KR" dirty="0"/>
              <a:t>1,329</a:t>
            </a:r>
            <a:r>
              <a:rPr kumimoji="1" lang="ko-KR" altLang="en-US" dirty="0"/>
              <a:t>개이고요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저희는 인과를 추출한 것에서 끝나지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데이터를 바탕으로 시각화를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41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Causal Network</a:t>
            </a:r>
            <a:r>
              <a:rPr kumimoji="1" lang="ko-KR" altLang="en-US" dirty="0"/>
              <a:t>를 구성하기위해</a:t>
            </a:r>
            <a:endParaRPr kumimoji="1" lang="en-US" altLang="ko-KR" dirty="0"/>
          </a:p>
          <a:p>
            <a:r>
              <a:rPr kumimoji="1" lang="ko-Kore-KR" altLang="en-US" dirty="0"/>
              <a:t>왼쪽에</a:t>
            </a:r>
            <a:r>
              <a:rPr kumimoji="1" lang="ko-KR" altLang="en-US" dirty="0"/>
              <a:t> 보이시는 것과 같이 결과가 원인을 </a:t>
            </a:r>
            <a:r>
              <a:rPr kumimoji="1" lang="ko-KR" altLang="en-US" dirty="0" err="1"/>
              <a:t>가르키도록하고</a:t>
            </a:r>
            <a:endParaRPr kumimoji="1" lang="en-US" altLang="ko-KR" dirty="0"/>
          </a:p>
          <a:p>
            <a:r>
              <a:rPr kumimoji="1" lang="en-US" altLang="ko-KR" dirty="0"/>
              <a:t>edge</a:t>
            </a:r>
            <a:r>
              <a:rPr kumimoji="1" lang="ko-KR" altLang="en-US" dirty="0"/>
              <a:t>에 인과빈도를 표현하여 </a:t>
            </a:r>
            <a:r>
              <a:rPr kumimoji="1" lang="en-US" altLang="ko-KR" dirty="0"/>
              <a:t>causal net</a:t>
            </a:r>
            <a:r>
              <a:rPr kumimoji="1" lang="ko-KR" altLang="en-US" dirty="0"/>
              <a:t>을 구성하였습니다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아래는 </a:t>
            </a:r>
            <a:r>
              <a:rPr kumimoji="1" lang="ko-KR" altLang="en-US" dirty="0" err="1"/>
              <a:t>제작효과입니다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105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571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설명한 방법을 바탕으로 실험 과정을 말씀드리겠습니다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저희는 크게 세 가지 방법에 따라 실험을 진행하였습니다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앞서 설명한 과정을 바탕으로 인과쌍을 추출하는 </a:t>
            </a:r>
            <a:r>
              <a:rPr kumimoji="1" lang="en-US" altLang="ko-KR" dirty="0"/>
              <a:t>baseline </a:t>
            </a:r>
            <a:r>
              <a:rPr kumimoji="1" lang="ko-KR" altLang="en-US" dirty="0"/>
              <a:t>방법과</a:t>
            </a:r>
            <a:r>
              <a:rPr kumimoji="1" lang="en-US" altLang="ko-KR" dirty="0"/>
              <a:t>,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607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좀 더 정확한 인과쌍의 확인을 위해 다음과 같이 추출된 인과 단어들의 </a:t>
            </a:r>
            <a:r>
              <a:rPr kumimoji="1" lang="ko-KR" altLang="en-US" dirty="0" err="1"/>
              <a:t>하위노드까지</a:t>
            </a:r>
            <a:r>
              <a:rPr kumimoji="1" lang="ko-KR" altLang="en-US" dirty="0"/>
              <a:t> 고려하여 구문 형태의 인과도 추출할 수 있는 방식을 활용하였습니다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</a:t>
            </a:r>
            <a:r>
              <a:rPr kumimoji="1" lang="en-US" altLang="ko-KR" dirty="0"/>
              <a:t>,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28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추출된 단어 중에서 동사와 부사에 해당하는 품사를 가진 인과쌍은 제거하는 방식 이렇게 세 가지를 비교 분석하였습니다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236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5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45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해당 실험에 대한 결과를 평가하기 위해 두 가지 지표를 활용하였습니다</a:t>
            </a:r>
            <a:r>
              <a:rPr lang="en-US" altLang="ko-KR" dirty="0"/>
              <a:t>. </a:t>
            </a:r>
            <a:r>
              <a:rPr lang="ko-KR" altLang="en-US" dirty="0"/>
              <a:t>추출된 인과관계가 정확한지에 대한 지표로는 </a:t>
            </a:r>
            <a:r>
              <a:rPr lang="en-US" altLang="ko-KR" dirty="0" err="1"/>
              <a:t>ppv</a:t>
            </a:r>
            <a:r>
              <a:rPr lang="ko-KR" altLang="en-US" dirty="0"/>
              <a:t>를 활용하였고</a:t>
            </a:r>
            <a:r>
              <a:rPr lang="en-US" altLang="ko-KR" dirty="0"/>
              <a:t>, </a:t>
            </a:r>
            <a:r>
              <a:rPr lang="ko-KR" altLang="en-US" dirty="0"/>
              <a:t>라벨링이 타당한지를 평가하는 지표로는 등장 빈도를 바탕으로 인과 가능성을 측정하는 </a:t>
            </a:r>
            <a:r>
              <a:rPr lang="en-US" altLang="ko-KR" dirty="0"/>
              <a:t>CS</a:t>
            </a:r>
            <a:r>
              <a:rPr lang="ko-KR" altLang="en-US" dirty="0"/>
              <a:t>를 활용하였습니다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F489-9667-4F3C-8EE4-488D200067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99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세 가지 방법 중 </a:t>
            </a:r>
            <a:r>
              <a:rPr lang="en-US" altLang="ko-KR" dirty="0"/>
              <a:t>baseline </a:t>
            </a:r>
            <a:r>
              <a:rPr lang="ko-KR" altLang="en-US" dirty="0"/>
              <a:t>방법과 동사</a:t>
            </a:r>
            <a:r>
              <a:rPr lang="en-US" altLang="ko-KR" dirty="0"/>
              <a:t>, </a:t>
            </a:r>
            <a:r>
              <a:rPr lang="ko-KR" altLang="en-US" dirty="0"/>
              <a:t>부사를 제거한 방법에 대해서는 </a:t>
            </a:r>
            <a:r>
              <a:rPr lang="en-US" altLang="ko-KR" dirty="0" err="1"/>
              <a:t>ppv</a:t>
            </a:r>
            <a:r>
              <a:rPr lang="ko-KR" altLang="en-US" dirty="0"/>
              <a:t>와 </a:t>
            </a:r>
            <a:r>
              <a:rPr lang="en-US" altLang="ko-KR" dirty="0"/>
              <a:t>cs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 err="1"/>
              <a:t>하위노드를</a:t>
            </a:r>
            <a:r>
              <a:rPr lang="ko-KR" altLang="en-US" dirty="0"/>
              <a:t> 고려하는 과정에서는 한 문장 당 여러 단어쌍이 추출될 수 있기 때문에 </a:t>
            </a:r>
            <a:r>
              <a:rPr lang="en-US" altLang="ko-KR" dirty="0" err="1"/>
              <a:t>ppv</a:t>
            </a:r>
            <a:r>
              <a:rPr lang="ko-KR" altLang="en-US" dirty="0"/>
              <a:t>만을 활용하여 비교 분석하였습니다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F489-9667-4F3C-8EE4-488D200067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8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다음과 같이 </a:t>
            </a:r>
            <a:r>
              <a:rPr lang="en-US" altLang="ko-KR" dirty="0"/>
              <a:t>baseline </a:t>
            </a:r>
            <a:r>
              <a:rPr lang="ko-KR" altLang="en-US" dirty="0"/>
              <a:t>방법에 비해서 동사</a:t>
            </a:r>
            <a:r>
              <a:rPr lang="en-US" altLang="ko-KR" dirty="0"/>
              <a:t>, </a:t>
            </a:r>
            <a:r>
              <a:rPr lang="ko-KR" altLang="en-US" dirty="0"/>
              <a:t>부사를 제거하였을 때 높은 </a:t>
            </a:r>
            <a:r>
              <a:rPr lang="en-US" altLang="ko-KR" dirty="0"/>
              <a:t>PPV </a:t>
            </a:r>
            <a:r>
              <a:rPr lang="ko-KR" altLang="en-US" dirty="0"/>
              <a:t>값과 </a:t>
            </a:r>
            <a:r>
              <a:rPr lang="en-US" altLang="ko-KR" dirty="0"/>
              <a:t>CS </a:t>
            </a:r>
            <a:r>
              <a:rPr lang="ko-KR" altLang="en-US" dirty="0"/>
              <a:t>값을 가짐을 확인할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F489-9667-4F3C-8EE4-488D200067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15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600" dirty="0"/>
              <a:t>또한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하위노드까지</a:t>
            </a:r>
            <a:r>
              <a:rPr lang="ko-KR" altLang="en-US" sz="1600" dirty="0"/>
              <a:t> 고려하여 인과를 추출한 경우</a:t>
            </a:r>
            <a:r>
              <a:rPr lang="en-US" altLang="ko-KR" sz="1600" dirty="0"/>
              <a:t>, </a:t>
            </a:r>
            <a:r>
              <a:rPr lang="ko-KR" altLang="en-US" sz="1600" dirty="0"/>
              <a:t>동사와 부사를 제거하였을 때의 </a:t>
            </a:r>
            <a:r>
              <a:rPr lang="en-US" altLang="ko-KR" sz="1600" dirty="0"/>
              <a:t>CS </a:t>
            </a:r>
            <a:r>
              <a:rPr lang="ko-KR" altLang="en-US" sz="1600" dirty="0"/>
              <a:t>값이 </a:t>
            </a:r>
            <a:r>
              <a:rPr lang="en-US" altLang="ko-KR" sz="1600" dirty="0"/>
              <a:t>3</a:t>
            </a:r>
            <a:r>
              <a:rPr lang="ko-KR" altLang="en-US" sz="1600" dirty="0"/>
              <a:t>배 이상 좋은 결과를 도출한 것을 확인 할 수 있습니다</a:t>
            </a:r>
            <a:r>
              <a:rPr lang="en-US" altLang="ko-KR" sz="1600" dirty="0"/>
              <a:t>.</a:t>
            </a:r>
            <a:endParaRPr lang="en-US" altLang="ko-KR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F489-9667-4F3C-8EE4-488D200067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73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최종적으로 </a:t>
            </a:r>
            <a:r>
              <a:rPr lang="en-US" altLang="ko-KR" dirty="0"/>
              <a:t>1329</a:t>
            </a:r>
            <a:r>
              <a:rPr lang="ko-KR" altLang="en-US" dirty="0"/>
              <a:t>개의 인과 쌍이 추출되었고</a:t>
            </a:r>
            <a:r>
              <a:rPr lang="en-US" altLang="ko-KR" dirty="0"/>
              <a:t>, </a:t>
            </a:r>
            <a:r>
              <a:rPr lang="ko-KR" altLang="en-US" dirty="0"/>
              <a:t>각 원인 결과의 빈도수와 해당 값의 패턴 종류도 확인 가능하도록 </a:t>
            </a:r>
            <a:r>
              <a:rPr lang="ko-KR" altLang="en-US" dirty="0" err="1"/>
              <a:t>시각화하여</a:t>
            </a:r>
            <a:r>
              <a:rPr lang="ko-KR" altLang="en-US" dirty="0"/>
              <a:t> 웹  어플리케이션 형태로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F489-9667-4F3C-8EE4-488D200067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7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연구는 </a:t>
            </a:r>
            <a:r>
              <a:rPr lang="en-US" altLang="ko-KR" dirty="0"/>
              <a:t>COPD</a:t>
            </a:r>
            <a:r>
              <a:rPr lang="ko-KR" altLang="en-US" dirty="0"/>
              <a:t>를 포함한 각종 질병에 대한 연구 및 인과관계 규명에 있어 활용 가능하고 잠재원인 규명에 도움을 줄 수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변이될 가능성이 높은 바이러스의 변화 요인들을 예측하여 정부 및 병원 방역 측면에서의 빠른 대응에도 효과적일 것이라 기대됩니다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517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884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참고한 문헌들이고 어플리케이션 실현 영상으로 발표 마무리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F489-9667-4F3C-8EE4-488D200067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4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만성폐쇄성폐질환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COPD</a:t>
            </a:r>
            <a:r>
              <a:rPr kumimoji="1" lang="ko-KR" altLang="en-US" dirty="0"/>
              <a:t>는 국내 </a:t>
            </a:r>
            <a:r>
              <a:rPr kumimoji="1" lang="en-US" altLang="ko-KR" dirty="0"/>
              <a:t>45</a:t>
            </a:r>
            <a:r>
              <a:rPr kumimoji="1" lang="ko-KR" altLang="en-US" dirty="0"/>
              <a:t>세 이상 성인 </a:t>
            </a:r>
            <a:r>
              <a:rPr kumimoji="1" lang="en-US" altLang="ko-KR" dirty="0"/>
              <a:t>5</a:t>
            </a:r>
            <a:r>
              <a:rPr kumimoji="1" lang="ko-KR" altLang="en-US" dirty="0"/>
              <a:t>명 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명</a:t>
            </a:r>
            <a:r>
              <a:rPr kumimoji="1" lang="en-US" altLang="ko-KR" dirty="0"/>
              <a:t>, 65</a:t>
            </a:r>
            <a:r>
              <a:rPr kumimoji="1" lang="ko-KR" altLang="en-US" dirty="0"/>
              <a:t>세 이상 노인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 중 </a:t>
            </a:r>
            <a:r>
              <a:rPr kumimoji="1" lang="en-US" altLang="ko-KR" dirty="0"/>
              <a:t>1</a:t>
            </a:r>
            <a:r>
              <a:rPr kumimoji="1" lang="ko-KR" altLang="en-US" dirty="0"/>
              <a:t>명이 앓고 있는 발병성이 흔한 질환입니다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질환의 빈도나 심각성에 비해 잘 알려지지 않아 발병원인이나 치료 방안 파악이 쉽지 않으며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조기 진단의 어려움이 발생한다는 것을 파악하였습니다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517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이러한 개발 동기를 가지고 </a:t>
            </a:r>
            <a:r>
              <a:rPr kumimoji="1" lang="en-US" altLang="ko-KR" dirty="0"/>
              <a:t>COPD</a:t>
            </a:r>
            <a:r>
              <a:rPr kumimoji="1" lang="ko-KR" altLang="en-US" dirty="0"/>
              <a:t>와 관련된 의학저널로부터 인과관계 추출을 통해 발병 원인 또는 연관성을 갖는 단어를 파악하였습니다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통해 </a:t>
            </a:r>
            <a:r>
              <a:rPr kumimoji="1" lang="en-US" altLang="ko-KR" dirty="0"/>
              <a:t>COPD</a:t>
            </a:r>
            <a:r>
              <a:rPr kumimoji="1" lang="ko-KR" altLang="en-US" dirty="0"/>
              <a:t>의 알려지지 않았던 원인이나 어떤 단어가 질병과 관련성이 있는지 유추해낼 수 있으며 이를 바탕으로 인과 그래프로 </a:t>
            </a:r>
            <a:r>
              <a:rPr kumimoji="1" lang="ko-KR" altLang="en-US" dirty="0" err="1"/>
              <a:t>시각화할</a:t>
            </a:r>
            <a:r>
              <a:rPr kumimoji="1" lang="ko-KR" altLang="en-US" dirty="0"/>
              <a:t>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493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인과 추출은 크게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기반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문장 구조 기반인 패턴기반 이렇게 두가지 추출방법으로 나뉩니다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저희는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기반의 단점들을 극복하고자 여러 도메인에 적용 가능하고</a:t>
            </a:r>
            <a:r>
              <a:rPr kumimoji="1" lang="en-US" altLang="ko-KR" dirty="0"/>
              <a:t>, feature</a:t>
            </a:r>
            <a:r>
              <a:rPr kumimoji="1" lang="ko-KR" altLang="en-US" dirty="0"/>
              <a:t>을 구성하지 않아도 되는 패턴 기반의 인과 추출에 집중할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13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저희는 선행 연구와 이러한 차별성을 두고 연구를 진행했습니다</a:t>
            </a:r>
            <a:r>
              <a:rPr kumimoji="1" lang="en-US" altLang="ko-KR" dirty="0"/>
              <a:t>.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COPD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에 대해 분석했지만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다른 의료 논문에 대해서도 동일한 분석을 수행시킬 수 있으며 비교적 패턴의 수를 증가시켜 인과 추출 범위를 넓혔습니다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또한 </a:t>
            </a:r>
            <a:r>
              <a:rPr lang="ko-KR" altLang="en-US" sz="120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크롤링을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통해 인과분석 범위를 넓히고 결과를 바탕으로 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causal net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으로 </a:t>
            </a:r>
            <a:r>
              <a:rPr lang="ko-KR" altLang="en-US" sz="120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시각화시켜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사용성을 높였습니다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2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인과를 추출하고 </a:t>
            </a:r>
            <a:r>
              <a:rPr lang="ko-KR" altLang="en-US" dirty="0" err="1"/>
              <a:t>시각화하는</a:t>
            </a:r>
            <a:r>
              <a:rPr lang="ko-KR" altLang="en-US" dirty="0"/>
              <a:t> 과정에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45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해당 </a:t>
            </a:r>
            <a:r>
              <a:rPr kumimoji="1" lang="en" altLang="ko-KR" dirty="0"/>
              <a:t>Pipeline</a:t>
            </a:r>
            <a:r>
              <a:rPr kumimoji="1" lang="ko-KR" altLang="en-US" dirty="0"/>
              <a:t>에 따라 연구를 진행하였습니다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" altLang="ko-KR" dirty="0"/>
              <a:t>COPD </a:t>
            </a:r>
            <a:r>
              <a:rPr kumimoji="1" lang="ko-KR" altLang="en-US" dirty="0"/>
              <a:t>관련 정보를 </a:t>
            </a:r>
            <a:r>
              <a:rPr kumimoji="1" lang="en" altLang="ko-KR" dirty="0"/>
              <a:t>PubMed </a:t>
            </a:r>
            <a:r>
              <a:rPr kumimoji="1" lang="ko-KR" altLang="en-US" dirty="0"/>
              <a:t>의학 논문 데이터베이스에서 크롤링하여</a:t>
            </a:r>
            <a:endParaRPr kumimoji="1" lang="en-US" altLang="ko-KR" dirty="0"/>
          </a:p>
          <a:p>
            <a:r>
              <a:rPr kumimoji="1" lang="ko-KR" altLang="en-US" dirty="0"/>
              <a:t>이 데이터를 바탕으로 전처리를 진행하고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인과추출을 한 뒤 후처리를 진행합니다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미리 생성한 패턴을 바탕으로 원인과 결과 단어를 추출하고 이를 </a:t>
            </a:r>
            <a:r>
              <a:rPr kumimoji="1" lang="ko-KR" altLang="en-US" dirty="0" err="1"/>
              <a:t>시각화합니다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과정을 하나씩 </a:t>
            </a:r>
            <a:r>
              <a:rPr kumimoji="1" lang="ko-KR" altLang="en-US" dirty="0" err="1"/>
              <a:t>설명드리도록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2A6D-7B45-4617-BCE3-74A7EBCED1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4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512EF-2687-6479-82A0-E8DE32859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A69B05-3A93-8ED8-CB2C-82B0623F5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C6CF8-4287-CB13-3ABB-51B06CD7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5FE04-0AEE-54D5-12EF-A8D998CE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B8DC6-E80B-87BC-E826-4CF337EF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0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61CF-8C15-90EF-B2A0-F81619F7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2FA6E9-CBF3-A355-64E5-B2293FBCD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8D19E-9346-1EDD-0421-0F60B6CB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3D8C9-8E24-338B-DF92-FD24D2AD0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71C33-12AE-33F2-3E4B-54CFF9D6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43EBD6-2767-626E-091A-31E9B08DD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B5C1BC-1279-E4C6-9F52-E742F404F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F0F66-9CA4-6A8A-2589-18B45E95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E92FC-F530-1DC0-D812-C622F240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1910ED-69A9-03D2-9F49-3859449A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8E28C-5F1D-1139-6463-2A38070F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5DB26E-8F43-1992-B33D-4BD272FAF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157C0-594C-2422-3A5E-38EBEADD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862B0-9EAF-7FCE-9BD4-56A78A22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1F3B2-DC36-8B8E-B98C-3F41E730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2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8F9A7-EEDB-57D4-064C-8C60E184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87D90-1971-395B-F6CD-A7CBB1FEE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DA141-4885-78CC-B2E9-B3312801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34A5B-C74D-F015-1C59-52A4ED48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69270-DB49-AB9C-73AA-510E47ED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6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2E58B-9F45-F430-BBB6-B8168A77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FD9FA-3F40-0517-3FAE-07D0EEAD1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25CEB1-05C2-D3AB-67A6-D786939FA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C3B198-6D03-19EA-5DCE-9072B2D6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356C12-6FA9-FF28-8BEB-87E54F4D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FC9987-FC95-3346-9041-F7F070FE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3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FF341-9503-DE61-66EA-2BF588B5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DF622D-AC6C-D97A-2304-179B17FA4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60A6D2-B1F9-8E01-E1D8-17F41F093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2B1707-7190-C0A7-11B5-139610FF5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5EDA14-33E4-61E7-967D-7C421D2E4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6A65DA-888B-5EC3-3C6F-7C5BD04E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7122A7-E4D1-7EBB-0A41-C255F64C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28FD4B-B969-72FB-48A5-E834835D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6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B7E9A-1FDA-84AD-73D5-21677331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1F90B1-AF80-F46F-D4E2-A253E2E7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FD3B30-555C-544D-37C3-0EF765CF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C5D03F-4E14-1B6F-2147-C06F86A2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41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84D5F6-E4F9-789E-C2C3-CD9191D9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CCF1CA-F7E4-9A0F-18DE-9A8CDB7D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D1308-303E-A7EA-FC4A-E599711A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5E2F3-326E-C609-A0A7-B6570452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1091F-33F6-894E-CA66-660987367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6AC815-8E54-DDE3-634C-CA5744FE5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C9F09-0C4E-95D6-AA10-EF239DE8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52B6A-D4BB-97CE-B7F5-076CE102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92441E-D1D2-4155-6599-7EE23FA1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D6796-B8CE-944C-F99D-95FC2C86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680A33-8061-A764-7742-A058E0806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111391-9131-DD4A-6906-C379F8BCC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007C9-70CE-D46D-4DDD-1C2A3EC0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5DE107-7D06-9231-077F-3F07F74A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C7B89A-FC2F-FA4D-5DAF-B4147D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0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83539C-22D1-357D-F6FD-CBE0F2B29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367E01-46A5-75DE-C1E4-94589E596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181D9-72AF-4800-245C-BBC7AED17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7E1F-AF2F-40CC-BFB9-F2319824C67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D10AF-0E65-62B8-7AD6-CB3983463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14057-12C6-A2FB-A494-DCBFAE517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BE89B-B139-479A-82C0-F0F281CF6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3290" y="1562829"/>
            <a:ext cx="10560712" cy="11056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NLP</a:t>
            </a:r>
            <a:r>
              <a:rPr lang="ko-KR" altLang="en-US" sz="3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사용한 </a:t>
            </a:r>
            <a:r>
              <a:rPr lang="en-US" altLang="ko-KR" sz="3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COPD </a:t>
            </a:r>
            <a:r>
              <a:rPr lang="ko-KR" altLang="en-US" sz="3200" dirty="0">
                <a:solidFill>
                  <a:schemeClr val="accent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인과관계 추출 및 네트워크 시각화</a:t>
            </a:r>
            <a:endParaRPr lang="en-US" altLang="ko-KR" sz="3200" dirty="0">
              <a:solidFill>
                <a:schemeClr val="accent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dirty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COPD Causality Extraction and Network Visualization Using NLP</a:t>
            </a:r>
            <a:endParaRPr lang="en" altLang="ko-Kore-KR" dirty="0"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04834" y="3989433"/>
            <a:ext cx="4717311" cy="620639"/>
            <a:chOff x="545428" y="544559"/>
            <a:chExt cx="1618291" cy="615041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5428" y="628906"/>
              <a:ext cx="1618291" cy="244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anchor="ctr">
              <a:spAutoFit/>
            </a:bodyPr>
            <a:lstStyle/>
            <a:p>
              <a:pPr>
                <a:lnSpc>
                  <a:spcPct val="80000"/>
                </a:lnSpc>
                <a:defRPr lang="ko-KR" altLang="en-US"/>
              </a:pPr>
              <a:r>
                <a:rPr lang="en-US" altLang="ko-KR" sz="2000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spc="-150" dirty="0" err="1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어벤져스</a:t>
              </a:r>
              <a:endParaRPr lang="ko-KR" altLang="en-US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7841" y="957255"/>
              <a:ext cx="1373296" cy="20234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anchor="ctr">
              <a:spAutoFit/>
            </a:bodyPr>
            <a:lstStyle/>
            <a:p>
              <a:pPr>
                <a:lnSpc>
                  <a:spcPct val="80000"/>
                </a:lnSpc>
                <a:defRPr lang="ko-KR" altLang="en-US"/>
              </a:pPr>
              <a:r>
                <a:rPr lang="ko-KR" altLang="en-US" sz="1600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명세린 </a:t>
              </a:r>
              <a:r>
                <a:rPr lang="ko-KR" altLang="en-US" sz="1600" spc="-150" dirty="0" err="1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이권신</a:t>
              </a:r>
              <a:r>
                <a:rPr lang="ko-KR" altLang="en-US" sz="1600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600" spc="-150" dirty="0" err="1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임규희</a:t>
              </a:r>
              <a:r>
                <a:rPr lang="ko-KR" altLang="en-US" sz="1600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하재민</a:t>
              </a:r>
            </a:p>
          </p:txBody>
        </p:sp>
      </p:grpSp>
      <p:sp>
        <p:nvSpPr>
          <p:cNvPr id="8" name="자유형 30">
            <a:extLst>
              <a:ext uri="{FF2B5EF4-FFF2-40B4-BE49-F238E27FC236}">
                <a16:creationId xmlns:a16="http://schemas.microsoft.com/office/drawing/2014/main" id="{02C08459-4698-4353-AECE-A84584A40223}"/>
              </a:ext>
            </a:extLst>
          </p:cNvPr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71185A-EE80-1390-CA95-1C20C3F42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510" y="4581160"/>
            <a:ext cx="1584220" cy="965200"/>
          </a:xfrm>
          <a:prstGeom prst="rect">
            <a:avLst/>
          </a:prstGeom>
        </p:spPr>
      </p:pic>
      <p:sp>
        <p:nvSpPr>
          <p:cNvPr id="31" name="자유형 30"/>
          <p:cNvSpPr/>
          <p:nvPr/>
        </p:nvSpPr>
        <p:spPr>
          <a:xfrm flipV="1">
            <a:off x="0" y="6146907"/>
            <a:ext cx="12192000" cy="711092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4" name="직선 연결선 9">
            <a:extLst>
              <a:ext uri="{FF2B5EF4-FFF2-40B4-BE49-F238E27FC236}">
                <a16:creationId xmlns:a16="http://schemas.microsoft.com/office/drawing/2014/main" id="{B1294EED-5E78-BA4D-96B8-DC5CFDF1348B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43BBB2-B45E-0C4D-9365-2058C81F409B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D34D33-D817-0E47-8C2F-A732C5D2B6CD}"/>
              </a:ext>
            </a:extLst>
          </p:cNvPr>
          <p:cNvSpPr/>
          <p:nvPr/>
        </p:nvSpPr>
        <p:spPr>
          <a:xfrm>
            <a:off x="551382" y="769960"/>
            <a:ext cx="2808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Crawling</a:t>
            </a:r>
            <a:endParaRPr lang="ko-KR" altLang="en-US" sz="20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1D8F52-FFB9-BCDA-AA49-CC106E980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40" y="476590"/>
            <a:ext cx="4992974" cy="41045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552904-55A6-8D28-A8FA-FA7291D87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579" y="4536884"/>
            <a:ext cx="3588962" cy="10003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B014D4-8467-F659-AFA6-D6CFE989B886}"/>
              </a:ext>
            </a:extLst>
          </p:cNvPr>
          <p:cNvSpPr txBox="1"/>
          <p:nvPr/>
        </p:nvSpPr>
        <p:spPr>
          <a:xfrm>
            <a:off x="2783540" y="5085230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[PubMed]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AF6863-CD56-2B17-25A9-05E3FAFE47EF}"/>
              </a:ext>
            </a:extLst>
          </p:cNvPr>
          <p:cNvSpPr txBox="1"/>
          <p:nvPr/>
        </p:nvSpPr>
        <p:spPr>
          <a:xfrm>
            <a:off x="7680220" y="5580618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PDF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Crawling –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txt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FCBB9A0-6ABB-8C87-7063-93727663C62A}"/>
              </a:ext>
            </a:extLst>
          </p:cNvPr>
          <p:cNvCxnSpPr>
            <a:cxnSpLocks/>
          </p:cNvCxnSpPr>
          <p:nvPr/>
        </p:nvCxnSpPr>
        <p:spPr>
          <a:xfrm>
            <a:off x="8688360" y="4941210"/>
            <a:ext cx="216030" cy="201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841399D5-D39A-ADE7-E673-5C2F9937B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410" y="5013220"/>
            <a:ext cx="2160300" cy="43206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060BE5-6B7F-E09D-E1AF-C89E557BFF98}"/>
              </a:ext>
            </a:extLst>
          </p:cNvPr>
          <p:cNvSpPr/>
          <p:nvPr/>
        </p:nvSpPr>
        <p:spPr>
          <a:xfrm>
            <a:off x="6384040" y="476591"/>
            <a:ext cx="4968690" cy="504070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9405EC-1DAA-1B94-BA4D-43A341887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280" y="1556740"/>
            <a:ext cx="4752660" cy="33355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21663E-1526-385C-3817-0DC5A60F6554}"/>
              </a:ext>
            </a:extLst>
          </p:cNvPr>
          <p:cNvSpPr/>
          <p:nvPr/>
        </p:nvSpPr>
        <p:spPr>
          <a:xfrm>
            <a:off x="911280" y="1556740"/>
            <a:ext cx="4752660" cy="34564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1DAAA2-7220-5634-9ED6-C660B02B61E4}"/>
              </a:ext>
            </a:extLst>
          </p:cNvPr>
          <p:cNvSpPr/>
          <p:nvPr/>
        </p:nvSpPr>
        <p:spPr>
          <a:xfrm>
            <a:off x="9048410" y="5013220"/>
            <a:ext cx="2160300" cy="432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4F8126D-70CF-DE74-0FA8-B4DEE76A1E1B}"/>
              </a:ext>
            </a:extLst>
          </p:cNvPr>
          <p:cNvCxnSpPr/>
          <p:nvPr/>
        </p:nvCxnSpPr>
        <p:spPr>
          <a:xfrm>
            <a:off x="6600070" y="4941210"/>
            <a:ext cx="33844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32">
            <a:extLst>
              <a:ext uri="{FF2B5EF4-FFF2-40B4-BE49-F238E27FC236}">
                <a16:creationId xmlns:a16="http://schemas.microsoft.com/office/drawing/2014/main" id="{BE2D7253-CBDD-6B64-1A73-634BBE0DA151}"/>
              </a:ext>
            </a:extLst>
          </p:cNvPr>
          <p:cNvSpPr/>
          <p:nvPr/>
        </p:nvSpPr>
        <p:spPr>
          <a:xfrm>
            <a:off x="623240" y="1556740"/>
            <a:ext cx="5904820" cy="381653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1" name="자유형 30"/>
          <p:cNvSpPr/>
          <p:nvPr/>
        </p:nvSpPr>
        <p:spPr>
          <a:xfrm flipV="1">
            <a:off x="0" y="6146907"/>
            <a:ext cx="12192000" cy="711092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4" name="직선 연결선 9">
            <a:extLst>
              <a:ext uri="{FF2B5EF4-FFF2-40B4-BE49-F238E27FC236}">
                <a16:creationId xmlns:a16="http://schemas.microsoft.com/office/drawing/2014/main" id="{B1294EED-5E78-BA4D-96B8-DC5CFDF1348B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43BBB2-B45E-0C4D-9365-2058C81F409B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D34D33-D817-0E47-8C2F-A732C5D2B6CD}"/>
              </a:ext>
            </a:extLst>
          </p:cNvPr>
          <p:cNvSpPr/>
          <p:nvPr/>
        </p:nvSpPr>
        <p:spPr>
          <a:xfrm>
            <a:off x="551382" y="769960"/>
            <a:ext cx="2808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Preprocessing</a:t>
            </a:r>
            <a:endParaRPr lang="ko-KR" altLang="en-US" sz="20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0313FE-8FA6-1345-4A1F-89548DC0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70" y="2132820"/>
            <a:ext cx="4063867" cy="19439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A53F043-747D-FCF4-DF02-A13121EAAA66}"/>
              </a:ext>
            </a:extLst>
          </p:cNvPr>
          <p:cNvSpPr/>
          <p:nvPr/>
        </p:nvSpPr>
        <p:spPr>
          <a:xfrm>
            <a:off x="7104139" y="1916790"/>
            <a:ext cx="4464621" cy="25923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014F0-F466-32D8-33CE-1ADC83E1D804}"/>
              </a:ext>
            </a:extLst>
          </p:cNvPr>
          <p:cNvSpPr txBox="1"/>
          <p:nvPr/>
        </p:nvSpPr>
        <p:spPr>
          <a:xfrm>
            <a:off x="9192430" y="4005080"/>
            <a:ext cx="21833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50" dirty="0"/>
              <a:t>.</a:t>
            </a:r>
          </a:p>
          <a:p>
            <a:r>
              <a:rPr kumimoji="1" lang="en-US" altLang="ko-Kore-KR" sz="1050" dirty="0"/>
              <a:t>.</a:t>
            </a:r>
          </a:p>
          <a:p>
            <a:endParaRPr kumimoji="1" lang="ko-Kore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92EAB2-9544-25DC-AA9F-EEA2E0AEF657}"/>
              </a:ext>
            </a:extLst>
          </p:cNvPr>
          <p:cNvSpPr/>
          <p:nvPr/>
        </p:nvSpPr>
        <p:spPr>
          <a:xfrm>
            <a:off x="7320170" y="2132820"/>
            <a:ext cx="360050" cy="288040"/>
          </a:xfrm>
          <a:prstGeom prst="rect">
            <a:avLst/>
          </a:prstGeom>
          <a:solidFill>
            <a:schemeClr val="accent4">
              <a:alpha val="304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8FAB4-FA5D-95A1-2480-FA1DEB085688}"/>
              </a:ext>
            </a:extLst>
          </p:cNvPr>
          <p:cNvSpPr txBox="1"/>
          <p:nvPr/>
        </p:nvSpPr>
        <p:spPr>
          <a:xfrm>
            <a:off x="8040270" y="4653170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문장 앞 숫자 제거 예시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AE258-3E63-EA73-399C-0414197B162C}"/>
              </a:ext>
            </a:extLst>
          </p:cNvPr>
          <p:cNvSpPr txBox="1"/>
          <p:nvPr/>
        </p:nvSpPr>
        <p:spPr>
          <a:xfrm>
            <a:off x="983290" y="1556740"/>
            <a:ext cx="6120850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대상이 논문임을 고려하여 아래 문자를 필터링</a:t>
            </a:r>
            <a:endParaRPr kumimoji="1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인덱스 숫자 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2.2</a:t>
            </a:r>
            <a:endParaRPr kumimoji="1" lang="en-US" altLang="ko-Kore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기호 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kumimoji="1" lang="en-US" altLang="ko-Kore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\\, (), [], -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문장구분을 위해 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kumimoji="1" lang="en-US" altLang="ko-Kore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와 </a:t>
            </a:r>
            <a:r>
              <a:rPr kumimoji="1" lang="en-US" altLang="ko-Kore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ore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‘.’</a:t>
            </a: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변환</a:t>
            </a:r>
            <a:endParaRPr kumimoji="1" lang="en-US" altLang="ko-Kore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‘.’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기준으로 문장을 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Split</a:t>
            </a: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”COPD” 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있는 문장만 뽑기</a:t>
            </a:r>
            <a:endParaRPr kumimoji="1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04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9">
            <a:extLst>
              <a:ext uri="{FF2B5EF4-FFF2-40B4-BE49-F238E27FC236}">
                <a16:creationId xmlns:a16="http://schemas.microsoft.com/office/drawing/2014/main" id="{53CB7610-3656-B24F-80B5-A9D27F6947E3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1AC35A2-2B57-334E-926B-2E7A4438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73" y="1268700"/>
            <a:ext cx="3222254" cy="2952410"/>
          </a:xfrm>
          <a:prstGeom prst="rect">
            <a:avLst/>
          </a:prstGeom>
        </p:spPr>
      </p:pic>
      <p:sp>
        <p:nvSpPr>
          <p:cNvPr id="24" name="자유형 23">
            <a:extLst>
              <a:ext uri="{FF2B5EF4-FFF2-40B4-BE49-F238E27FC236}">
                <a16:creationId xmlns:a16="http://schemas.microsoft.com/office/drawing/2014/main" id="{EBAF2001-58D1-9B40-8456-CAC6E97C752C}"/>
              </a:ext>
            </a:extLst>
          </p:cNvPr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A00470-A9EC-7627-ADD4-21B928D52DFA}"/>
              </a:ext>
            </a:extLst>
          </p:cNvPr>
          <p:cNvSpPr/>
          <p:nvPr/>
        </p:nvSpPr>
        <p:spPr>
          <a:xfrm>
            <a:off x="551382" y="769960"/>
            <a:ext cx="3744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NanumGothic" panose="020D0604000000000000" pitchFamily="34" charset="-127"/>
                <a:cs typeface="Times New Roman" panose="02020603050405020304" pitchFamily="18" charset="0"/>
              </a:rPr>
              <a:t>Semgrex</a:t>
            </a:r>
            <a:endParaRPr lang="ko-KR" altLang="en-US" sz="2000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691539-9167-401E-80A7-214F98F34B99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6F6C1726-8139-44FC-3459-E48F20E28A09}"/>
              </a:ext>
            </a:extLst>
          </p:cNvPr>
          <p:cNvSpPr/>
          <p:nvPr/>
        </p:nvSpPr>
        <p:spPr>
          <a:xfrm>
            <a:off x="3647660" y="4581160"/>
            <a:ext cx="4896680" cy="7201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SEMGREX</a:t>
            </a:r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for extracting ”Causality”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22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51384" y="544559"/>
            <a:ext cx="0" cy="574295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C6A9FC-3D35-B248-8C28-41AF46C03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32"/>
          <a:stretch/>
        </p:blipFill>
        <p:spPr>
          <a:xfrm>
            <a:off x="6600070" y="1052670"/>
            <a:ext cx="4893952" cy="42322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CF9FA4DC-840E-3948-AC61-0E98C90DC7F7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617782-75CE-204D-9B41-61D3ACCE3346}"/>
              </a:ext>
            </a:extLst>
          </p:cNvPr>
          <p:cNvSpPr/>
          <p:nvPr/>
        </p:nvSpPr>
        <p:spPr>
          <a:xfrm>
            <a:off x="551382" y="769960"/>
            <a:ext cx="3744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NanumGothic" panose="020D0604000000000000" pitchFamily="34" charset="-127"/>
                <a:cs typeface="Times New Roman" panose="02020603050405020304" pitchFamily="18" charset="0"/>
              </a:rPr>
              <a:t>POS TAG grammar</a:t>
            </a:r>
            <a:endParaRPr lang="ko-KR" altLang="en-US" sz="2000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E70485-B622-3A49-4454-631DF95523E4}"/>
              </a:ext>
            </a:extLst>
          </p:cNvPr>
          <p:cNvGrpSpPr/>
          <p:nvPr/>
        </p:nvGrpSpPr>
        <p:grpSpPr>
          <a:xfrm>
            <a:off x="551230" y="1988800"/>
            <a:ext cx="5108189" cy="1368190"/>
            <a:chOff x="2495500" y="2365767"/>
            <a:chExt cx="3532735" cy="850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A11460-61D7-9D29-E4FC-43971DAB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500" y="2365767"/>
              <a:ext cx="3479800" cy="8509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D4A69E-F696-9235-2E53-19F65BBD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5949089" y="2395487"/>
              <a:ext cx="79146" cy="791460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6D5F36-7C5D-1215-5673-722D8813F9BD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FD8AB95C-2583-825D-206A-084A229E0259}"/>
              </a:ext>
            </a:extLst>
          </p:cNvPr>
          <p:cNvCxnSpPr/>
          <p:nvPr/>
        </p:nvCxnSpPr>
        <p:spPr>
          <a:xfrm>
            <a:off x="1199320" y="2852920"/>
            <a:ext cx="41658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A3EB4F3-651F-255C-63BE-B85D24F80437}"/>
              </a:ext>
            </a:extLst>
          </p:cNvPr>
          <p:cNvCxnSpPr/>
          <p:nvPr/>
        </p:nvCxnSpPr>
        <p:spPr>
          <a:xfrm>
            <a:off x="2279470" y="2852920"/>
            <a:ext cx="50407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67A0154-0A2D-C6EB-6806-AD90CA48A109}"/>
              </a:ext>
            </a:extLst>
          </p:cNvPr>
          <p:cNvCxnSpPr/>
          <p:nvPr/>
        </p:nvCxnSpPr>
        <p:spPr>
          <a:xfrm>
            <a:off x="2999570" y="2852920"/>
            <a:ext cx="55447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9AD03CC-20D1-DA3D-56FE-F484928A4FF7}"/>
              </a:ext>
            </a:extLst>
          </p:cNvPr>
          <p:cNvCxnSpPr/>
          <p:nvPr/>
        </p:nvCxnSpPr>
        <p:spPr>
          <a:xfrm>
            <a:off x="4671274" y="2852920"/>
            <a:ext cx="41658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4E0A9DB5-F1CC-DF99-4BCB-A51946690E6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415350" y="2852920"/>
            <a:ext cx="1512210" cy="1368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C17B7E4-620E-5938-6B1F-AFE05159CBFA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495500" y="2852920"/>
            <a:ext cx="432060" cy="1368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559D0E9B-D536-5C2D-E412-122A7E3EF7D3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2927560" y="2852920"/>
            <a:ext cx="360050" cy="1368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68A90E6-76A8-5CAB-6BCD-514E3A9C739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2927560" y="2852920"/>
            <a:ext cx="2016280" cy="1368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04AD8CA-1408-7E59-172C-18B9790DA134}"/>
              </a:ext>
            </a:extLst>
          </p:cNvPr>
          <p:cNvSpPr/>
          <p:nvPr/>
        </p:nvSpPr>
        <p:spPr>
          <a:xfrm>
            <a:off x="2063440" y="4221110"/>
            <a:ext cx="1728240" cy="9361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POS TAG</a:t>
            </a:r>
            <a:endParaRPr kumimoji="1" lang="ko-Kore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F09AF9-D716-737B-FEDC-494D93AE7BDD}"/>
              </a:ext>
            </a:extLst>
          </p:cNvPr>
          <p:cNvSpPr txBox="1"/>
          <p:nvPr/>
        </p:nvSpPr>
        <p:spPr>
          <a:xfrm>
            <a:off x="4079720" y="3356990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</a:t>
            </a:r>
            <a:r>
              <a:rPr kumimoji="1" lang="en-US" altLang="ko-Kore-KR" dirty="0"/>
              <a:t>POS TAG</a:t>
            </a:r>
            <a:r>
              <a:rPr kumimoji="1" lang="ko-KR" altLang="en-US" dirty="0"/>
              <a:t> 예시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26BD84-24DA-92C8-8CBC-019F69E223BC}"/>
              </a:ext>
            </a:extLst>
          </p:cNvPr>
          <p:cNvSpPr txBox="1"/>
          <p:nvPr/>
        </p:nvSpPr>
        <p:spPr>
          <a:xfrm>
            <a:off x="8328310" y="5435998"/>
            <a:ext cx="180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POS TAG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설명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0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51384" y="544559"/>
            <a:ext cx="0" cy="574295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CF9FA4DC-840E-3948-AC61-0E98C90DC7F7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E70485-B622-3A49-4454-631DF95523E4}"/>
              </a:ext>
            </a:extLst>
          </p:cNvPr>
          <p:cNvGrpSpPr/>
          <p:nvPr/>
        </p:nvGrpSpPr>
        <p:grpSpPr>
          <a:xfrm>
            <a:off x="551230" y="1988800"/>
            <a:ext cx="5108189" cy="1368190"/>
            <a:chOff x="2495500" y="2365767"/>
            <a:chExt cx="3532735" cy="850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BA11460-61D7-9D29-E4FC-43971DAB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500" y="2365767"/>
              <a:ext cx="3479800" cy="8509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D4A69E-F696-9235-2E53-19F65BBD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49089" y="2395487"/>
              <a:ext cx="79146" cy="791460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6D5F36-7C5D-1215-5673-722D8813F9BD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FD8AB95C-2583-825D-206A-084A229E0259}"/>
              </a:ext>
            </a:extLst>
          </p:cNvPr>
          <p:cNvCxnSpPr/>
          <p:nvPr/>
        </p:nvCxnSpPr>
        <p:spPr>
          <a:xfrm>
            <a:off x="1703390" y="2708900"/>
            <a:ext cx="50407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67A0154-0A2D-C6EB-6806-AD90CA48A109}"/>
              </a:ext>
            </a:extLst>
          </p:cNvPr>
          <p:cNvCxnSpPr/>
          <p:nvPr/>
        </p:nvCxnSpPr>
        <p:spPr>
          <a:xfrm>
            <a:off x="3556985" y="2492870"/>
            <a:ext cx="378715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9AD03CC-20D1-DA3D-56FE-F484928A4FF7}"/>
              </a:ext>
            </a:extLst>
          </p:cNvPr>
          <p:cNvCxnSpPr/>
          <p:nvPr/>
        </p:nvCxnSpPr>
        <p:spPr>
          <a:xfrm>
            <a:off x="3692310" y="2708900"/>
            <a:ext cx="89299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4E0A9DB5-F1CC-DF99-4BCB-A51946690E6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991430" y="2708900"/>
            <a:ext cx="1188165" cy="15122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559D0E9B-D536-5C2D-E412-122A7E3EF7D3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179595" y="2492870"/>
            <a:ext cx="540075" cy="17282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68A90E6-76A8-5CAB-6BCD-514E3A9C739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179595" y="2708900"/>
            <a:ext cx="900125" cy="151221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04AD8CA-1408-7E59-172C-18B9790DA134}"/>
              </a:ext>
            </a:extLst>
          </p:cNvPr>
          <p:cNvSpPr/>
          <p:nvPr/>
        </p:nvSpPr>
        <p:spPr>
          <a:xfrm>
            <a:off x="2063440" y="4221110"/>
            <a:ext cx="2232310" cy="9361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Dependency</a:t>
            </a:r>
            <a:endParaRPr kumimoji="1" lang="ko-Kore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F09AF9-D716-737B-FEDC-494D93AE7BDD}"/>
              </a:ext>
            </a:extLst>
          </p:cNvPr>
          <p:cNvSpPr txBox="1"/>
          <p:nvPr/>
        </p:nvSpPr>
        <p:spPr>
          <a:xfrm>
            <a:off x="3791680" y="335699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</a:t>
            </a:r>
            <a:r>
              <a:rPr kumimoji="1" lang="en-US" altLang="ko-Kore-KR" dirty="0"/>
              <a:t>Dependency </a:t>
            </a:r>
            <a:r>
              <a:rPr kumimoji="1" lang="ko-KR" altLang="en-US" dirty="0"/>
              <a:t>예시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26BD84-24DA-92C8-8CBC-019F69E223BC}"/>
              </a:ext>
            </a:extLst>
          </p:cNvPr>
          <p:cNvSpPr txBox="1"/>
          <p:nvPr/>
        </p:nvSpPr>
        <p:spPr>
          <a:xfrm>
            <a:off x="8184290" y="55893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[</a:t>
            </a:r>
            <a:r>
              <a:rPr kumimoji="1" lang="en-US" altLang="ko-Kore-KR" dirty="0"/>
              <a:t>Dependency </a:t>
            </a:r>
            <a:r>
              <a:rPr kumimoji="1" lang="ko-KR" altLang="en-US" dirty="0"/>
              <a:t>설명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8CFBC2B-E9AD-BA1E-1189-0E926F491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99" y="2564880"/>
            <a:ext cx="4680575" cy="1437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7D848C9-CE85-2764-90A5-BB6A0196A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100" y="1052513"/>
            <a:ext cx="4680575" cy="1505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CBD4EAF-1ED8-7C21-5C88-C196E9C64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100" y="4005080"/>
            <a:ext cx="4680575" cy="1515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9C0A01-828B-50C0-50E6-7DBCFACA330E}"/>
              </a:ext>
            </a:extLst>
          </p:cNvPr>
          <p:cNvSpPr/>
          <p:nvPr/>
        </p:nvSpPr>
        <p:spPr>
          <a:xfrm>
            <a:off x="6816099" y="1052513"/>
            <a:ext cx="4680575" cy="44647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445960-A21F-4B2B-B2AD-AB2699B1E93A}"/>
              </a:ext>
            </a:extLst>
          </p:cNvPr>
          <p:cNvSpPr/>
          <p:nvPr/>
        </p:nvSpPr>
        <p:spPr>
          <a:xfrm>
            <a:off x="551382" y="769960"/>
            <a:ext cx="2808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Dependency parsing</a:t>
            </a:r>
            <a:endParaRPr lang="ko-KR" altLang="en-US" sz="20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8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32">
            <a:extLst>
              <a:ext uri="{FF2B5EF4-FFF2-40B4-BE49-F238E27FC236}">
                <a16:creationId xmlns:a16="http://schemas.microsoft.com/office/drawing/2014/main" id="{0D677959-8DAE-D368-827F-1755B7FF9550}"/>
              </a:ext>
            </a:extLst>
          </p:cNvPr>
          <p:cNvSpPr/>
          <p:nvPr/>
        </p:nvSpPr>
        <p:spPr>
          <a:xfrm>
            <a:off x="225418" y="1844780"/>
            <a:ext cx="5510532" cy="37445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7C6A62-A264-DC43-AEA0-B852C66E513D}"/>
              </a:ext>
            </a:extLst>
          </p:cNvPr>
          <p:cNvSpPr/>
          <p:nvPr/>
        </p:nvSpPr>
        <p:spPr>
          <a:xfrm>
            <a:off x="7536200" y="5445280"/>
            <a:ext cx="258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NanumGothic" panose="020D0604000000000000" pitchFamily="34" charset="-127"/>
              </a:rPr>
              <a:t>[</a:t>
            </a:r>
            <a:r>
              <a:rPr lang="ko-KR" altLang="en-US" dirty="0">
                <a:latin typeface="NanumGothic" panose="020D0604000000000000" pitchFamily="34" charset="-127"/>
              </a:rPr>
              <a:t> </a:t>
            </a:r>
            <a:r>
              <a:rPr lang="ko-Kore-KR" altLang="en-US" dirty="0">
                <a:latin typeface="NanumGothic" panose="020D0604000000000000" pitchFamily="34" charset="-127"/>
              </a:rPr>
              <a:t>https://corenlp.run</a:t>
            </a:r>
            <a:r>
              <a:rPr lang="en-US" altLang="ko-Kore-KR" dirty="0">
                <a:latin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</a:rPr>
              <a:t>]</a:t>
            </a:r>
            <a:endParaRPr lang="en-US" altLang="ko-Kore-KR" dirty="0">
              <a:latin typeface="Nanum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C32B32-7594-964B-8F6F-F33C14E0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171" y="1916790"/>
            <a:ext cx="5488658" cy="3401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직선 연결선 9">
            <a:extLst>
              <a:ext uri="{FF2B5EF4-FFF2-40B4-BE49-F238E27FC236}">
                <a16:creationId xmlns:a16="http://schemas.microsoft.com/office/drawing/2014/main" id="{53CB7610-3656-B24F-80B5-A9D27F6947E3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773A76-E592-C1C5-BC05-C08D1831BCA3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E1A518-F230-22B1-F9B1-05E2BF285132}"/>
              </a:ext>
            </a:extLst>
          </p:cNvPr>
          <p:cNvSpPr/>
          <p:nvPr/>
        </p:nvSpPr>
        <p:spPr>
          <a:xfrm>
            <a:off x="551382" y="769960"/>
            <a:ext cx="2808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Dependency parser</a:t>
            </a:r>
            <a:endParaRPr lang="ko-KR" altLang="en-US" sz="20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047769-5CE0-4323-4DD6-BD0EF4EFBF7E}"/>
              </a:ext>
            </a:extLst>
          </p:cNvPr>
          <p:cNvSpPr/>
          <p:nvPr/>
        </p:nvSpPr>
        <p:spPr>
          <a:xfrm>
            <a:off x="335200" y="1844780"/>
            <a:ext cx="6096000" cy="33678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Semgrex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stanfordNLP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기반이므로 </a:t>
            </a: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stanfordNLP_dependency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parser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사용해야함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ko-KR" dirty="0">
                <a:latin typeface="NanumGothic" panose="020D0604000000000000" pitchFamily="34" charset="-127"/>
              </a:rPr>
              <a:t>“</a:t>
            </a:r>
            <a:r>
              <a:rPr lang="ko-Kore-KR" altLang="en-US" dirty="0">
                <a:latin typeface="NanumGothic" panose="020D0604000000000000" pitchFamily="34" charset="-127"/>
              </a:rPr>
              <a:t>https://corenlp.run</a:t>
            </a:r>
            <a:r>
              <a:rPr lang="en-US" altLang="ko-Kore-KR" dirty="0">
                <a:latin typeface="NanumGothic" panose="020D0604000000000000" pitchFamily="34" charset="-127"/>
              </a:rPr>
              <a:t>/</a:t>
            </a:r>
            <a:r>
              <a:rPr lang="en-US" altLang="ko-KR" dirty="0">
                <a:latin typeface="NanumGothic" panose="020D0604000000000000" pitchFamily="34" charset="-127"/>
              </a:rPr>
              <a:t>”</a:t>
            </a:r>
            <a:r>
              <a:rPr lang="ko-KR" altLang="en-US" dirty="0">
                <a:latin typeface="NanumGothic" panose="020D0604000000000000" pitchFamily="34" charset="-127"/>
              </a:rPr>
              <a:t> 에서 아래 기능 제공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ko-KR" altLang="en-US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b="1" dirty="0" err="1">
                <a:solidFill>
                  <a:schemeClr val="accent1"/>
                </a:solidFill>
                <a:latin typeface="NanumGothic" panose="020D0604000000000000" pitchFamily="34" charset="-127"/>
              </a:rPr>
              <a:t>Lemmatizer</a:t>
            </a:r>
            <a:endParaRPr lang="en-US" altLang="ko-Kore-KR" b="1" dirty="0">
              <a:solidFill>
                <a:schemeClr val="accent1"/>
              </a:solidFill>
              <a:latin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b="1" dirty="0">
                <a:solidFill>
                  <a:schemeClr val="accent1"/>
                </a:solidFill>
                <a:latin typeface="NanumGothic" panose="020D0604000000000000" pitchFamily="34" charset="-127"/>
              </a:rPr>
              <a:t>   - POS tagging</a:t>
            </a:r>
          </a:p>
          <a:p>
            <a:pPr>
              <a:lnSpc>
                <a:spcPct val="150000"/>
              </a:lnSpc>
            </a:pPr>
            <a:r>
              <a:rPr lang="en-US" altLang="ko-Kore-KR" b="1" dirty="0">
                <a:solidFill>
                  <a:schemeClr val="accent1"/>
                </a:solidFill>
                <a:latin typeface="NanumGothic" panose="020D0604000000000000" pitchFamily="34" charset="-127"/>
              </a:rPr>
              <a:t>   - Dependency parsing</a:t>
            </a:r>
          </a:p>
        </p:txBody>
      </p:sp>
      <p:sp>
        <p:nvSpPr>
          <p:cNvPr id="9" name="자유형 30">
            <a:extLst>
              <a:ext uri="{FF2B5EF4-FFF2-40B4-BE49-F238E27FC236}">
                <a16:creationId xmlns:a16="http://schemas.microsoft.com/office/drawing/2014/main" id="{517A5DAD-A380-4D45-903C-AB3B8A3D5E55}"/>
              </a:ext>
            </a:extLst>
          </p:cNvPr>
          <p:cNvSpPr/>
          <p:nvPr/>
        </p:nvSpPr>
        <p:spPr>
          <a:xfrm flipV="1">
            <a:off x="0" y="6165379"/>
            <a:ext cx="12192000" cy="692620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11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6575F989-A900-D28C-24C9-167FB8537415}"/>
              </a:ext>
            </a:extLst>
          </p:cNvPr>
          <p:cNvSpPr/>
          <p:nvPr/>
        </p:nvSpPr>
        <p:spPr>
          <a:xfrm>
            <a:off x="983290" y="1268700"/>
            <a:ext cx="4752660" cy="475266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1" name="자유형 30"/>
          <p:cNvSpPr/>
          <p:nvPr/>
        </p:nvSpPr>
        <p:spPr>
          <a:xfrm flipV="1">
            <a:off x="0" y="6165379"/>
            <a:ext cx="12192000" cy="692620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0469C5B8-02A5-FD4B-8A31-A8F8C3B6767A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B27A35-0308-0446-BA6C-04C188EF3985}"/>
              </a:ext>
            </a:extLst>
          </p:cNvPr>
          <p:cNvGrpSpPr/>
          <p:nvPr/>
        </p:nvGrpSpPr>
        <p:grpSpPr>
          <a:xfrm>
            <a:off x="6384040" y="2564880"/>
            <a:ext cx="4464620" cy="1195815"/>
            <a:chOff x="2495500" y="2365767"/>
            <a:chExt cx="3532735" cy="8509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BF53466-31A5-4644-8A7F-804F1480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500" y="2365767"/>
              <a:ext cx="3479800" cy="8509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E077B37-7CBA-C842-B73C-840A567BC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49089" y="2395487"/>
              <a:ext cx="79146" cy="7914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7FF529-93B3-5546-9772-3089CBD36AF5}"/>
              </a:ext>
            </a:extLst>
          </p:cNvPr>
          <p:cNvSpPr txBox="1"/>
          <p:nvPr/>
        </p:nvSpPr>
        <p:spPr>
          <a:xfrm>
            <a:off x="1415350" y="1556740"/>
            <a:ext cx="3833101" cy="4614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“Stress causes my insomnia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＂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Dependency parsing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했을 때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오른쪽과 같은 결과를 보임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단어가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Node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되고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노드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단어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사이의 의존관계를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 확인할 수 있다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ore-KR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“Stress” node</a:t>
            </a:r>
            <a:r>
              <a:rPr kumimoji="1" lang="ko-KR" altLang="en-US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kumimoji="1" lang="en-US" altLang="ko-KR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“causes” node</a:t>
            </a:r>
            <a:r>
              <a:rPr kumimoji="1" lang="ko-KR" altLang="en-US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endParaRPr kumimoji="1" lang="en-US" altLang="ko-KR" b="1" dirty="0">
              <a:solidFill>
                <a:schemeClr val="accent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kumimoji="1" lang="en-US" altLang="ko-KR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kumimoji="1" lang="en-US" altLang="ko-KR" b="1" dirty="0" err="1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nsubj</a:t>
            </a:r>
            <a:r>
              <a:rPr kumimoji="1" lang="en-US" altLang="ko-KR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r>
              <a:rPr kumimoji="1" lang="ko-KR" altLang="en-US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관계임을 볼 수 있음</a:t>
            </a:r>
            <a:endParaRPr kumimoji="1" lang="ko-Kore-KR" altLang="en-US" b="1" dirty="0">
              <a:solidFill>
                <a:schemeClr val="accent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715174-29D4-EF47-8174-19D7C8C47356}"/>
              </a:ext>
            </a:extLst>
          </p:cNvPr>
          <p:cNvSpPr/>
          <p:nvPr/>
        </p:nvSpPr>
        <p:spPr>
          <a:xfrm>
            <a:off x="6772104" y="2974482"/>
            <a:ext cx="1772235" cy="708996"/>
          </a:xfrm>
          <a:prstGeom prst="rect">
            <a:avLst/>
          </a:prstGeom>
          <a:solidFill>
            <a:schemeClr val="accent1">
              <a:lumMod val="60000"/>
              <a:lumOff val="40000"/>
              <a:alpha val="304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C0B6BB-33FA-6A7E-8454-EC7E31C66F73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724C9-8C3F-325E-816C-AAC847EDA87A}"/>
              </a:ext>
            </a:extLst>
          </p:cNvPr>
          <p:cNvSpPr txBox="1"/>
          <p:nvPr/>
        </p:nvSpPr>
        <p:spPr>
          <a:xfrm>
            <a:off x="7320170" y="379694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[Dependency parsing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AFA923-90EF-23D2-01EC-F3A5339962BC}"/>
              </a:ext>
            </a:extLst>
          </p:cNvPr>
          <p:cNvCxnSpPr>
            <a:cxnSpLocks/>
          </p:cNvCxnSpPr>
          <p:nvPr/>
        </p:nvCxnSpPr>
        <p:spPr>
          <a:xfrm flipV="1">
            <a:off x="5159870" y="3861060"/>
            <a:ext cx="1512210" cy="115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F8344A-556C-44FF-BE2C-370A38E6A6F4}"/>
              </a:ext>
            </a:extLst>
          </p:cNvPr>
          <p:cNvSpPr/>
          <p:nvPr/>
        </p:nvSpPr>
        <p:spPr>
          <a:xfrm>
            <a:off x="551382" y="769960"/>
            <a:ext cx="2808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Dependency parser</a:t>
            </a:r>
            <a:endParaRPr lang="ko-KR" altLang="en-US" sz="20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2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165379"/>
            <a:ext cx="12192000" cy="692620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0469C5B8-02A5-FD4B-8A31-A8F8C3B6767A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B27A35-0308-0446-BA6C-04C188EF3985}"/>
              </a:ext>
            </a:extLst>
          </p:cNvPr>
          <p:cNvGrpSpPr/>
          <p:nvPr/>
        </p:nvGrpSpPr>
        <p:grpSpPr>
          <a:xfrm>
            <a:off x="839270" y="2708900"/>
            <a:ext cx="4464620" cy="1195815"/>
            <a:chOff x="2495500" y="2365767"/>
            <a:chExt cx="3532735" cy="8509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BF53466-31A5-4644-8A7F-804F1480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500" y="2365767"/>
              <a:ext cx="3479800" cy="8509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E077B37-7CBA-C842-B73C-840A567BC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949089" y="2395487"/>
              <a:ext cx="79146" cy="791460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715174-29D4-EF47-8174-19D7C8C47356}"/>
              </a:ext>
            </a:extLst>
          </p:cNvPr>
          <p:cNvSpPr/>
          <p:nvPr/>
        </p:nvSpPr>
        <p:spPr>
          <a:xfrm>
            <a:off x="1199321" y="3140960"/>
            <a:ext cx="864120" cy="708996"/>
          </a:xfrm>
          <a:prstGeom prst="rect">
            <a:avLst/>
          </a:prstGeom>
          <a:solidFill>
            <a:schemeClr val="accent1">
              <a:lumMod val="60000"/>
              <a:lumOff val="40000"/>
              <a:alpha val="304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C0B6BB-33FA-6A7E-8454-EC7E31C66F73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724C9-8C3F-325E-816C-AAC847EDA87A}"/>
              </a:ext>
            </a:extLst>
          </p:cNvPr>
          <p:cNvSpPr txBox="1"/>
          <p:nvPr/>
        </p:nvSpPr>
        <p:spPr>
          <a:xfrm>
            <a:off x="1775400" y="394096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[Dependency parsing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20604B-C3BE-0633-7111-BA51DF0C96BA}"/>
              </a:ext>
            </a:extLst>
          </p:cNvPr>
          <p:cNvSpPr/>
          <p:nvPr/>
        </p:nvSpPr>
        <p:spPr>
          <a:xfrm>
            <a:off x="7464190" y="1916790"/>
            <a:ext cx="3096430" cy="2739106"/>
          </a:xfrm>
          <a:prstGeom prst="rect">
            <a:avLst/>
          </a:prstGeom>
          <a:solidFill>
            <a:schemeClr val="bg2">
              <a:alpha val="19955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4C008F-B6EA-0D35-5A13-6FA2FEC7DFF1}"/>
              </a:ext>
            </a:extLst>
          </p:cNvPr>
          <p:cNvSpPr/>
          <p:nvPr/>
        </p:nvSpPr>
        <p:spPr>
          <a:xfrm>
            <a:off x="8449605" y="2205253"/>
            <a:ext cx="834589" cy="4753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</a:rPr>
              <a:t>causes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3CD090-9938-53F2-001E-541F5BC88F72}"/>
              </a:ext>
            </a:extLst>
          </p:cNvPr>
          <p:cNvSpPr/>
          <p:nvPr/>
        </p:nvSpPr>
        <p:spPr>
          <a:xfrm>
            <a:off x="7801516" y="3297355"/>
            <a:ext cx="754958" cy="403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</a:rPr>
              <a:t>Stress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26C212-D13F-7B21-A516-33EDAE90623F}"/>
              </a:ext>
            </a:extLst>
          </p:cNvPr>
          <p:cNvSpPr/>
          <p:nvPr/>
        </p:nvSpPr>
        <p:spPr>
          <a:xfrm>
            <a:off x="8882853" y="3291889"/>
            <a:ext cx="1038080" cy="403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</a:rPr>
              <a:t>insomnia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F629923-4511-C21E-88D9-34CE9D74757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866900" y="2680557"/>
            <a:ext cx="0" cy="283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D00BAFA-B127-165A-B991-D69D57C334D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8178995" y="2964402"/>
            <a:ext cx="0" cy="33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8DB80659-26D5-0A92-C6DF-D842FCCB47A5}"/>
              </a:ext>
            </a:extLst>
          </p:cNvPr>
          <p:cNvCxnSpPr>
            <a:cxnSpLocks/>
          </p:cNvCxnSpPr>
          <p:nvPr/>
        </p:nvCxnSpPr>
        <p:spPr>
          <a:xfrm>
            <a:off x="9403165" y="2964401"/>
            <a:ext cx="0" cy="307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5DF8575-628F-D7F7-EF1C-773084B84A60}"/>
              </a:ext>
            </a:extLst>
          </p:cNvPr>
          <p:cNvCxnSpPr>
            <a:cxnSpLocks/>
          </p:cNvCxnSpPr>
          <p:nvPr/>
        </p:nvCxnSpPr>
        <p:spPr>
          <a:xfrm>
            <a:off x="8163955" y="2964403"/>
            <a:ext cx="1237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AD142B-BFCC-0F87-9EAF-42C5EDBACDBF}"/>
              </a:ext>
            </a:extLst>
          </p:cNvPr>
          <p:cNvSpPr txBox="1"/>
          <p:nvPr/>
        </p:nvSpPr>
        <p:spPr>
          <a:xfrm>
            <a:off x="8058422" y="269613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NanumGothic" panose="020D0604000000000000" pitchFamily="34" charset="-127"/>
              </a:rPr>
              <a:t>nsubj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2A65BA-077F-1F58-9894-DCC3DEADCA04}"/>
              </a:ext>
            </a:extLst>
          </p:cNvPr>
          <p:cNvSpPr txBox="1"/>
          <p:nvPr/>
        </p:nvSpPr>
        <p:spPr>
          <a:xfrm>
            <a:off x="8964566" y="2696132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NanumGothic" panose="020D0604000000000000" pitchFamily="34" charset="-127"/>
              </a:rPr>
              <a:t>dobj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A782B5-8DF6-8030-BF75-B7785F09FDC4}"/>
              </a:ext>
            </a:extLst>
          </p:cNvPr>
          <p:cNvSpPr/>
          <p:nvPr/>
        </p:nvSpPr>
        <p:spPr>
          <a:xfrm>
            <a:off x="9079610" y="3955311"/>
            <a:ext cx="644566" cy="403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</a:rPr>
              <a:t>my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E101C68-8722-249C-7267-CB149BBFCCB0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9401893" y="3695200"/>
            <a:ext cx="0" cy="260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6F04723-6230-B445-BFF3-49187C16ED38}"/>
              </a:ext>
            </a:extLst>
          </p:cNvPr>
          <p:cNvSpPr txBox="1"/>
          <p:nvPr/>
        </p:nvSpPr>
        <p:spPr>
          <a:xfrm>
            <a:off x="9390983" y="3667271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NanumGothic" panose="020D0604000000000000" pitchFamily="34" charset="-127"/>
              </a:rPr>
              <a:t>nmod:poss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FD9E1-EF6E-8887-A083-20F035F19A9B}"/>
              </a:ext>
            </a:extLst>
          </p:cNvPr>
          <p:cNvSpPr txBox="1"/>
          <p:nvPr/>
        </p:nvSpPr>
        <p:spPr>
          <a:xfrm>
            <a:off x="8040270" y="4705665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트리 형태로 표현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A8B6408-805E-3253-6D97-612141EF16D7}"/>
              </a:ext>
            </a:extLst>
          </p:cNvPr>
          <p:cNvSpPr/>
          <p:nvPr/>
        </p:nvSpPr>
        <p:spPr>
          <a:xfrm>
            <a:off x="6023990" y="2996940"/>
            <a:ext cx="504070" cy="64809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F52D88-B7ED-21DC-5AA6-F0412E59A9F3}"/>
              </a:ext>
            </a:extLst>
          </p:cNvPr>
          <p:cNvSpPr/>
          <p:nvPr/>
        </p:nvSpPr>
        <p:spPr>
          <a:xfrm>
            <a:off x="7608210" y="3140960"/>
            <a:ext cx="2520350" cy="708996"/>
          </a:xfrm>
          <a:prstGeom prst="rect">
            <a:avLst/>
          </a:prstGeom>
          <a:solidFill>
            <a:schemeClr val="accent1">
              <a:lumMod val="60000"/>
              <a:lumOff val="40000"/>
              <a:alpha val="304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6B3AE4-D71C-462C-5D53-4E70203DC04B}"/>
              </a:ext>
            </a:extLst>
          </p:cNvPr>
          <p:cNvSpPr/>
          <p:nvPr/>
        </p:nvSpPr>
        <p:spPr>
          <a:xfrm>
            <a:off x="4079720" y="3140960"/>
            <a:ext cx="1224170" cy="708996"/>
          </a:xfrm>
          <a:prstGeom prst="rect">
            <a:avLst/>
          </a:prstGeom>
          <a:solidFill>
            <a:schemeClr val="accent1">
              <a:lumMod val="60000"/>
              <a:lumOff val="40000"/>
              <a:alpha val="304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BE8A80-EC00-4A18-B9D8-6A19CB5E3346}"/>
              </a:ext>
            </a:extLst>
          </p:cNvPr>
          <p:cNvSpPr/>
          <p:nvPr/>
        </p:nvSpPr>
        <p:spPr>
          <a:xfrm>
            <a:off x="551382" y="769960"/>
            <a:ext cx="2808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Dependency parser</a:t>
            </a:r>
            <a:endParaRPr lang="ko-KR" altLang="en-US" sz="20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4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83C6AA1-D602-9840-BD4F-BF9812C0CDDF}"/>
              </a:ext>
            </a:extLst>
          </p:cNvPr>
          <p:cNvSpPr/>
          <p:nvPr/>
        </p:nvSpPr>
        <p:spPr>
          <a:xfrm>
            <a:off x="2207460" y="3140960"/>
            <a:ext cx="3384470" cy="2736380"/>
          </a:xfrm>
          <a:prstGeom prst="rect">
            <a:avLst/>
          </a:prstGeom>
          <a:solidFill>
            <a:schemeClr val="bg1">
              <a:lumMod val="75000"/>
              <a:alpha val="19955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9947E8-EBB5-BC48-BE3E-02A7CACDD915}"/>
              </a:ext>
            </a:extLst>
          </p:cNvPr>
          <p:cNvSpPr/>
          <p:nvPr/>
        </p:nvSpPr>
        <p:spPr>
          <a:xfrm>
            <a:off x="3336895" y="3448938"/>
            <a:ext cx="834589" cy="4753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</a:rPr>
              <a:t>causes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C2571C-9BFA-C44C-A77A-94155C7B5A60}"/>
              </a:ext>
            </a:extLst>
          </p:cNvPr>
          <p:cNvSpPr/>
          <p:nvPr/>
        </p:nvSpPr>
        <p:spPr>
          <a:xfrm>
            <a:off x="2688806" y="4541040"/>
            <a:ext cx="754958" cy="4033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</a:rPr>
              <a:t>Stress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1DF00E-6142-FD45-B7A7-FE3CA0415107}"/>
              </a:ext>
            </a:extLst>
          </p:cNvPr>
          <p:cNvSpPr/>
          <p:nvPr/>
        </p:nvSpPr>
        <p:spPr>
          <a:xfrm>
            <a:off x="3770143" y="4535574"/>
            <a:ext cx="1038080" cy="4033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</a:rPr>
              <a:t>insomnia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75FD6C5C-E5A6-AF47-A1EA-DC63314CA18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3754190" y="3924242"/>
            <a:ext cx="0" cy="283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B19ABD0-5119-C14F-88D0-9A7E857C0C81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066285" y="4208087"/>
            <a:ext cx="0" cy="33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C141203A-C2BD-8D4F-884B-E833BAF428FD}"/>
              </a:ext>
            </a:extLst>
          </p:cNvPr>
          <p:cNvCxnSpPr>
            <a:cxnSpLocks/>
          </p:cNvCxnSpPr>
          <p:nvPr/>
        </p:nvCxnSpPr>
        <p:spPr>
          <a:xfrm>
            <a:off x="4290455" y="4208086"/>
            <a:ext cx="0" cy="307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7D6FB5ED-9910-AB49-BE98-7C1EB1D4D7C2}"/>
              </a:ext>
            </a:extLst>
          </p:cNvPr>
          <p:cNvCxnSpPr>
            <a:cxnSpLocks/>
          </p:cNvCxnSpPr>
          <p:nvPr/>
        </p:nvCxnSpPr>
        <p:spPr>
          <a:xfrm>
            <a:off x="3051245" y="4208088"/>
            <a:ext cx="1237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7FC82BD-CE32-B447-9ED1-F5D8B3AA2629}"/>
              </a:ext>
            </a:extLst>
          </p:cNvPr>
          <p:cNvSpPr txBox="1"/>
          <p:nvPr/>
        </p:nvSpPr>
        <p:spPr>
          <a:xfrm>
            <a:off x="2945712" y="3939817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NanumGothic" panose="020D0604000000000000" pitchFamily="34" charset="-127"/>
              </a:rPr>
              <a:t>nsubj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BF8FED-97F6-2A48-963D-8240C8D09628}"/>
              </a:ext>
            </a:extLst>
          </p:cNvPr>
          <p:cNvSpPr txBox="1"/>
          <p:nvPr/>
        </p:nvSpPr>
        <p:spPr>
          <a:xfrm>
            <a:off x="3851856" y="3939817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NanumGothic" panose="020D0604000000000000" pitchFamily="34" charset="-127"/>
              </a:rPr>
              <a:t>dobj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D99AFC-AC40-534C-9B5F-EEBFA2A0942B}"/>
              </a:ext>
            </a:extLst>
          </p:cNvPr>
          <p:cNvSpPr/>
          <p:nvPr/>
        </p:nvSpPr>
        <p:spPr>
          <a:xfrm>
            <a:off x="3966900" y="5330009"/>
            <a:ext cx="644566" cy="403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</a:rPr>
              <a:t>my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A02CE28B-3CAD-C14B-B09C-FC1B5A3E318C}"/>
              </a:ext>
            </a:extLst>
          </p:cNvPr>
          <p:cNvCxnSpPr>
            <a:cxnSpLocks/>
            <a:stCxn id="46" idx="2"/>
            <a:endCxn id="57" idx="0"/>
          </p:cNvCxnSpPr>
          <p:nvPr/>
        </p:nvCxnSpPr>
        <p:spPr>
          <a:xfrm>
            <a:off x="4289183" y="4938885"/>
            <a:ext cx="0" cy="391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4904FD32-FC98-264A-B35D-92EC6255D530}"/>
              </a:ext>
            </a:extLst>
          </p:cNvPr>
          <p:cNvSpPr/>
          <p:nvPr/>
        </p:nvSpPr>
        <p:spPr>
          <a:xfrm>
            <a:off x="1271330" y="1935685"/>
            <a:ext cx="5472760" cy="79211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88421150-E81C-1D43-9D5C-2AA50550C58A}"/>
              </a:ext>
            </a:extLst>
          </p:cNvPr>
          <p:cNvSpPr/>
          <p:nvPr/>
        </p:nvSpPr>
        <p:spPr>
          <a:xfrm>
            <a:off x="1271330" y="1484730"/>
            <a:ext cx="1800250" cy="450954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NanumGothic" panose="020D0604000000000000" pitchFamily="34" charset="-127"/>
              </a:rPr>
              <a:t>ex)</a:t>
            </a:r>
            <a:r>
              <a:rPr kumimoji="1" lang="ko-KR" altLang="en-US" dirty="0">
                <a:latin typeface="NanumGothic" panose="020D0604000000000000" pitchFamily="34" charset="-127"/>
              </a:rPr>
              <a:t> </a:t>
            </a:r>
            <a:r>
              <a:rPr kumimoji="1" lang="en-US" altLang="ko-Kore-KR" dirty="0">
                <a:latin typeface="NanumGothic" panose="020D0604000000000000" pitchFamily="34" charset="-127"/>
              </a:rPr>
              <a:t>Pattern 1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F771EE-7C2D-2445-889D-8B3791EE018E}"/>
              </a:ext>
            </a:extLst>
          </p:cNvPr>
          <p:cNvSpPr txBox="1"/>
          <p:nvPr/>
        </p:nvSpPr>
        <p:spPr>
          <a:xfrm>
            <a:off x="4295750" y="501322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NanumGothic" panose="020D0604000000000000" pitchFamily="34" charset="-127"/>
              </a:rPr>
              <a:t>nmod:poss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cxnSp>
        <p:nvCxnSpPr>
          <p:cNvPr id="39" name="직선 연결선 9">
            <a:extLst>
              <a:ext uri="{FF2B5EF4-FFF2-40B4-BE49-F238E27FC236}">
                <a16:creationId xmlns:a16="http://schemas.microsoft.com/office/drawing/2014/main" id="{0F46F3FC-3226-C04F-A42E-033F7639DDC6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A6518F-92C5-E492-4334-50EBD5E75525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Semgrex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209227-70B0-1EC4-92F6-0068909496D4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6AA02-0608-86C9-55F5-50948AB8E9E0}"/>
              </a:ext>
            </a:extLst>
          </p:cNvPr>
          <p:cNvSpPr txBox="1"/>
          <p:nvPr/>
        </p:nvSpPr>
        <p:spPr>
          <a:xfrm>
            <a:off x="1559370" y="2135083"/>
            <a:ext cx="4968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{}=</a:t>
            </a:r>
            <a:r>
              <a:rPr kumimoji="1" lang="en-US" altLang="ko-Kore-KR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cause</a:t>
            </a:r>
            <a:r>
              <a:rPr kumimoji="1" lang="en-US" altLang="ko-Kore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&lt; subj ({}=</a:t>
            </a:r>
            <a:r>
              <a:rPr kumimoji="1" lang="en-US" altLang="ko-Kore-KR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verb</a:t>
            </a:r>
            <a:r>
              <a:rPr kumimoji="1" lang="en-US" altLang="ko-Kore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</a:t>
            </a:r>
            <a:r>
              <a:rPr kumimoji="1" lang="en-US" altLang="ko-Kore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dobj</a:t>
            </a:r>
            <a:r>
              <a:rPr kumimoji="1" lang="en-US" altLang="ko-Kore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{}=</a:t>
            </a:r>
            <a:r>
              <a:rPr kumimoji="1" lang="en-US" altLang="ko-Kore-KR" sz="20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</a:t>
            </a:r>
            <a:r>
              <a:rPr kumimoji="1" lang="en-US" altLang="ko-Kore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ore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B7F94-8918-3BCA-B7B3-5B84EDE13C84}"/>
              </a:ext>
            </a:extLst>
          </p:cNvPr>
          <p:cNvSpPr txBox="1"/>
          <p:nvPr/>
        </p:nvSpPr>
        <p:spPr>
          <a:xfrm>
            <a:off x="8328310" y="3933070"/>
            <a:ext cx="2408032" cy="14178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원인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ore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stress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en-US" altLang="ko-Kore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insomnia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인과동사</a:t>
            </a:r>
            <a:r>
              <a:rPr kumimoji="1"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en-US" altLang="ko-Kore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causes</a:t>
            </a:r>
            <a:endParaRPr kumimoji="1" lang="ko-Kore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1EECD5E9-7781-FE2A-C944-7235E5FEA83B}"/>
              </a:ext>
            </a:extLst>
          </p:cNvPr>
          <p:cNvCxnSpPr>
            <a:cxnSpLocks/>
          </p:cNvCxnSpPr>
          <p:nvPr/>
        </p:nvCxnSpPr>
        <p:spPr>
          <a:xfrm>
            <a:off x="7320170" y="764630"/>
            <a:ext cx="0" cy="52567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DE4E3DA-F406-734E-5579-7E18EB32B1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279470" y="2492870"/>
            <a:ext cx="786815" cy="204817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467235E-83CA-A7C3-97FC-D6747E95C87F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3754190" y="2492870"/>
            <a:ext cx="397540" cy="9560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77FDAFC-FE65-E8DD-B053-47B8DD05F71F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4289183" y="2492870"/>
            <a:ext cx="1734807" cy="204270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20781149-F5A9-2EFD-E173-A74752BD7BF1}"/>
              </a:ext>
            </a:extLst>
          </p:cNvPr>
          <p:cNvSpPr/>
          <p:nvPr/>
        </p:nvSpPr>
        <p:spPr>
          <a:xfrm>
            <a:off x="7752230" y="2276840"/>
            <a:ext cx="3672510" cy="129618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패턴을 통해 </a:t>
            </a:r>
            <a:r>
              <a:rPr kumimoji="1"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단어</a:t>
            </a:r>
            <a:r>
              <a:rPr kumimoji="1"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kumimoji="1"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추출할 수 있음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2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32">
            <a:extLst>
              <a:ext uri="{FF2B5EF4-FFF2-40B4-BE49-F238E27FC236}">
                <a16:creationId xmlns:a16="http://schemas.microsoft.com/office/drawing/2014/main" id="{141F376B-67F1-F95D-4024-0FD7142FB397}"/>
              </a:ext>
            </a:extLst>
          </p:cNvPr>
          <p:cNvSpPr/>
          <p:nvPr/>
        </p:nvSpPr>
        <p:spPr>
          <a:xfrm>
            <a:off x="407210" y="3978994"/>
            <a:ext cx="4536630" cy="194427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24" name="모서리가 둥근 직사각형 32">
            <a:extLst>
              <a:ext uri="{FF2B5EF4-FFF2-40B4-BE49-F238E27FC236}">
                <a16:creationId xmlns:a16="http://schemas.microsoft.com/office/drawing/2014/main" id="{83D3F57B-BAFD-82F8-4B22-CA11E285416B}"/>
              </a:ext>
            </a:extLst>
          </p:cNvPr>
          <p:cNvSpPr/>
          <p:nvPr/>
        </p:nvSpPr>
        <p:spPr>
          <a:xfrm>
            <a:off x="407210" y="1340710"/>
            <a:ext cx="4320600" cy="208829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1" name="자유형 30"/>
          <p:cNvSpPr/>
          <p:nvPr/>
        </p:nvSpPr>
        <p:spPr>
          <a:xfrm flipV="1">
            <a:off x="0" y="6165379"/>
            <a:ext cx="12192000" cy="692620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A27E32-45D7-0948-8692-D9C9B209F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86"/>
          <a:stretch/>
        </p:blipFill>
        <p:spPr>
          <a:xfrm>
            <a:off x="5438898" y="1196690"/>
            <a:ext cx="5976830" cy="2032729"/>
          </a:xfrm>
          <a:prstGeom prst="rect">
            <a:avLst/>
          </a:prstGeom>
        </p:spPr>
      </p:pic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0469C5B8-02A5-FD4B-8A31-A8F8C3B6767A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9B37F-7172-29ED-32E5-D08431660A3E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Semgrex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E325C4-9550-BB17-4FF3-E1CC7C30B329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26C299-5505-E832-8E6B-8DC76DE26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783" y="4077090"/>
            <a:ext cx="6951047" cy="1614188"/>
          </a:xfrm>
          <a:prstGeom prst="rect">
            <a:avLst/>
          </a:prstGeom>
        </p:spPr>
      </p:pic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CF76875B-69D1-5F2D-A1E7-BDF4AD43A13D}"/>
              </a:ext>
            </a:extLst>
          </p:cNvPr>
          <p:cNvCxnSpPr>
            <a:cxnSpLocks/>
          </p:cNvCxnSpPr>
          <p:nvPr/>
        </p:nvCxnSpPr>
        <p:spPr>
          <a:xfrm>
            <a:off x="478443" y="3789050"/>
            <a:ext cx="113055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8A4B48-CB39-3C72-F669-4BBB1927E07E}"/>
              </a:ext>
            </a:extLst>
          </p:cNvPr>
          <p:cNvSpPr txBox="1"/>
          <p:nvPr/>
        </p:nvSpPr>
        <p:spPr>
          <a:xfrm>
            <a:off x="483834" y="1748790"/>
            <a:ext cx="38747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아래 논문을 참고하여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kumimoji="1"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패턴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kumimoji="1"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ref.</a:t>
            </a:r>
            <a:r>
              <a:rPr kumimoji="1"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" altLang="ko-Kore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Extracting health-related causality from twitter</a:t>
            </a: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" altLang="ko-Kore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messages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" altLang="ko-Kore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using natural language processing”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472AA5-9A21-4D65-7C9F-B59A4C6EB8FE}"/>
                  </a:ext>
                </a:extLst>
              </p:cNvPr>
              <p:cNvSpPr txBox="1"/>
              <p:nvPr/>
            </p:nvSpPr>
            <p:spPr>
              <a:xfrm>
                <a:off x="479220" y="4245538"/>
                <a:ext cx="4500656" cy="141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kumimoji="1"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차적으로 아래 논문에서 설명하는</a:t>
                </a:r>
                <a:endParaRPr kumimoji="1"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</a:t>
                </a:r>
                <a:r>
                  <a:rPr kumimoji="1"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인과 구조를 참고</a:t>
                </a:r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하여</a:t>
                </a:r>
                <a:endParaRPr kumimoji="1"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새로운 패턴을 생성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추가</a:t>
                </a:r>
                <a:endParaRPr kumimoji="1"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kumimoji="1"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kumimoji="1"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ref.</a:t>
                </a:r>
                <a:r>
                  <a:rPr kumimoji="1"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kumimoji="1"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“</a:t>
                </a:r>
                <a:r>
                  <a:rPr lang="en" altLang="ko-Kore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Commonsense Causal Reasoning between Short Texts ”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472AA5-9A21-4D65-7C9F-B59A4C6EB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20" y="4245538"/>
                <a:ext cx="4500656" cy="1415772"/>
              </a:xfrm>
              <a:prstGeom prst="rect">
                <a:avLst/>
              </a:prstGeom>
              <a:blipFill>
                <a:blip r:embed="rId5"/>
                <a:stretch>
                  <a:fillRect l="-843" t="-1786" b="-3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E83273F-3CD7-5FDC-F42E-BB8424C04F18}"/>
              </a:ext>
            </a:extLst>
          </p:cNvPr>
          <p:cNvSpPr txBox="1"/>
          <p:nvPr/>
        </p:nvSpPr>
        <p:spPr>
          <a:xfrm>
            <a:off x="7671208" y="3212970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[Basic pattern]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03FAF4-C32B-20B9-3095-FA60A31B705D}"/>
              </a:ext>
            </a:extLst>
          </p:cNvPr>
          <p:cNvSpPr txBox="1"/>
          <p:nvPr/>
        </p:nvSpPr>
        <p:spPr>
          <a:xfrm>
            <a:off x="7871360" y="566131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인과구조</a:t>
            </a:r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15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51384" y="544559"/>
            <a:ext cx="2478490" cy="648162"/>
            <a:chOff x="551384" y="544559"/>
            <a:chExt cx="2478490" cy="648162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96995" y="601790"/>
              <a:ext cx="2432879" cy="59093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anchor="ctr">
              <a:spAutoFit/>
            </a:bodyPr>
            <a:lstStyle/>
            <a:p>
              <a:pPr algn="ctr">
                <a:lnSpc>
                  <a:spcPct val="80000"/>
                </a:lnSpc>
                <a:defRPr lang="ko-KR" altLang="en-US"/>
              </a:pPr>
              <a:r>
                <a:rPr lang="en-US" altLang="ko-KR" sz="4800" b="1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Yoon가변 윤고딕 530_TT"/>
                  <a:cs typeface="Times New Roman" panose="02020603050405020304" pitchFamily="18" charset="0"/>
                </a:rPr>
                <a:t>INDEX</a:t>
              </a:r>
              <a:endParaRPr lang="ko-KR" altLang="en-US" sz="48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34769F-2CE3-0A42-8811-954C1E6317E2}"/>
              </a:ext>
            </a:extLst>
          </p:cNvPr>
          <p:cNvGrpSpPr/>
          <p:nvPr/>
        </p:nvGrpSpPr>
        <p:grpSpPr>
          <a:xfrm>
            <a:off x="6876104" y="2969310"/>
            <a:ext cx="2683271" cy="921562"/>
            <a:chOff x="6876104" y="2969310"/>
            <a:chExt cx="2683271" cy="921562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AFA969E-1D91-2A41-B26B-86FE322A6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76104" y="3041272"/>
              <a:ext cx="2683271" cy="8496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CE9D1A-C199-4703-8A85-E722BEA82ED2}"/>
                </a:ext>
              </a:extLst>
            </p:cNvPr>
            <p:cNvSpPr/>
            <p:nvPr/>
          </p:nvSpPr>
          <p:spPr>
            <a:xfrm>
              <a:off x="8065722" y="3180568"/>
              <a:ext cx="907621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 lang="ko-KR" altLang="en-US"/>
              </a:pPr>
              <a:r>
                <a:rPr lang="en-US" altLang="ko-KR" sz="2400" b="1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Times New Roman" panose="02020603050405020304" pitchFamily="18" charset="0"/>
                  <a:ea typeface="Yoon가변 윤고딕 530_TT"/>
                  <a:cs typeface="Times New Roman" panose="02020603050405020304" pitchFamily="18" charset="0"/>
                </a:rPr>
                <a:t>Result</a:t>
              </a:r>
              <a:endParaRPr lang="ko-KR" altLang="en-US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0E2A15-BF10-7A41-85ED-57E5F7E37110}"/>
                </a:ext>
              </a:extLst>
            </p:cNvPr>
            <p:cNvSpPr/>
            <p:nvPr/>
          </p:nvSpPr>
          <p:spPr>
            <a:xfrm>
              <a:off x="7539616" y="3018651"/>
              <a:ext cx="469510" cy="626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ADA8A4-4B11-6247-BEFA-BF701344C636}"/>
                </a:ext>
              </a:extLst>
            </p:cNvPr>
            <p:cNvSpPr txBox="1"/>
            <p:nvPr/>
          </p:nvSpPr>
          <p:spPr>
            <a:xfrm>
              <a:off x="7499136" y="2969310"/>
              <a:ext cx="5261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400" dirty="0">
                  <a:solidFill>
                    <a:srgbClr val="45A1F5"/>
                  </a:solidFill>
                  <a:latin typeface="NanumGothic" panose="020D0604000000000000" pitchFamily="34" charset="-127"/>
                </a:rPr>
                <a:t>4</a:t>
              </a:r>
              <a:endParaRPr kumimoji="1" lang="ko-Kore-KR" altLang="en-US" sz="4400" dirty="0">
                <a:solidFill>
                  <a:srgbClr val="45A1F5"/>
                </a:solidFill>
                <a:latin typeface="NanumGothic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2DAFDC-407F-F54A-8BB9-FFCC93DAB22D}"/>
              </a:ext>
            </a:extLst>
          </p:cNvPr>
          <p:cNvGrpSpPr/>
          <p:nvPr/>
        </p:nvGrpSpPr>
        <p:grpSpPr>
          <a:xfrm>
            <a:off x="-312890" y="2946907"/>
            <a:ext cx="2706859" cy="951171"/>
            <a:chOff x="539224" y="1761418"/>
            <a:chExt cx="2706859" cy="951171"/>
          </a:xfrm>
        </p:grpSpPr>
        <p:grpSp>
          <p:nvGrpSpPr>
            <p:cNvPr id="36" name="그룹 35"/>
            <p:cNvGrpSpPr/>
            <p:nvPr/>
          </p:nvGrpSpPr>
          <p:grpSpPr>
            <a:xfrm>
              <a:off x="539224" y="1883461"/>
              <a:ext cx="2706859" cy="829128"/>
              <a:chOff x="208171" y="4200381"/>
              <a:chExt cx="2706859" cy="82912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8171" y="4200381"/>
                <a:ext cx="2706859" cy="829128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271464" y="4404050"/>
                <a:ext cx="1510625" cy="22159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</p:spPr>
            <p:txBody>
              <a:bodyPr wrap="square" tIns="0" bIns="0" anchor="ctr">
                <a:spAutoFit/>
              </a:bodyPr>
              <a:lstStyle/>
              <a:p>
                <a:pPr algn="ctr">
                  <a:lnSpc>
                    <a:spcPct val="80000"/>
                  </a:lnSpc>
                  <a:defRPr lang="ko-KR" altLang="en-US"/>
                </a:pPr>
                <a:endParaRPr lang="ko-KR" altLang="en-US" b="1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Times New Roman" panose="02020603050405020304" pitchFamily="18" charset="0"/>
                  <a:ea typeface="Yoon가변 윤고딕 530_TT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1547364" y="1994885"/>
              <a:ext cx="1624997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  <a:defRPr lang="ko-KR" altLang="en-US"/>
              </a:pPr>
              <a:r>
                <a:rPr lang="en-US" altLang="ko-KR" sz="2400" b="1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Times New Roman" panose="02020603050405020304" pitchFamily="18" charset="0"/>
                  <a:ea typeface="Yoon가변 윤고딕 530_TT"/>
                  <a:cs typeface="Times New Roman" panose="02020603050405020304" pitchFamily="18" charset="0"/>
                </a:rPr>
                <a:t>Introduction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C057F1-7697-EE4D-9D25-14E6C5AA9412}"/>
                </a:ext>
              </a:extLst>
            </p:cNvPr>
            <p:cNvSpPr/>
            <p:nvPr/>
          </p:nvSpPr>
          <p:spPr>
            <a:xfrm>
              <a:off x="1206419" y="1811452"/>
              <a:ext cx="469510" cy="746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207F78-0405-3C42-AFF6-B227490C7720}"/>
                </a:ext>
              </a:extLst>
            </p:cNvPr>
            <p:cNvSpPr txBox="1"/>
            <p:nvPr/>
          </p:nvSpPr>
          <p:spPr>
            <a:xfrm>
              <a:off x="1187314" y="1761418"/>
              <a:ext cx="5261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400" dirty="0">
                  <a:solidFill>
                    <a:srgbClr val="0B65BA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  <a:endParaRPr kumimoji="1" lang="ko-Kore-KR" altLang="en-US" sz="4400" dirty="0">
                <a:solidFill>
                  <a:srgbClr val="0B65BA"/>
                </a:solidFill>
                <a:latin typeface="NanumGothic" panose="020D0604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0C5288-7771-2440-A269-426AFDDE94CF}"/>
              </a:ext>
            </a:extLst>
          </p:cNvPr>
          <p:cNvGrpSpPr/>
          <p:nvPr/>
        </p:nvGrpSpPr>
        <p:grpSpPr>
          <a:xfrm>
            <a:off x="2207460" y="2962644"/>
            <a:ext cx="2603218" cy="932711"/>
            <a:chOff x="1403344" y="3083769"/>
            <a:chExt cx="2603218" cy="93271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03344" y="3162966"/>
              <a:ext cx="2603218" cy="853514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2462945" y="3306347"/>
              <a:ext cx="1035092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 lang="ko-KR" altLang="en-US"/>
              </a:pPr>
              <a:r>
                <a:rPr lang="en-US" altLang="ko-KR" sz="2400" b="1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Times New Roman" panose="02020603050405020304" pitchFamily="18" charset="0"/>
                  <a:ea typeface="Yoon가변 윤고딕 530_TT"/>
                  <a:cs typeface="Times New Roman" panose="02020603050405020304" pitchFamily="18" charset="0"/>
                </a:rPr>
                <a:t>Process</a:t>
              </a:r>
              <a:endParaRPr lang="ko-KR" altLang="en-US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8EBF7F5-0AD4-AA4C-9938-1D2139E300C7}"/>
                </a:ext>
              </a:extLst>
            </p:cNvPr>
            <p:cNvSpPr/>
            <p:nvPr/>
          </p:nvSpPr>
          <p:spPr>
            <a:xfrm>
              <a:off x="1977319" y="3133110"/>
              <a:ext cx="469510" cy="626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A292ED-D81E-7A46-B077-A06CF867554A}"/>
                </a:ext>
              </a:extLst>
            </p:cNvPr>
            <p:cNvSpPr txBox="1"/>
            <p:nvPr/>
          </p:nvSpPr>
          <p:spPr>
            <a:xfrm>
              <a:off x="1936839" y="3083769"/>
              <a:ext cx="5261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400" dirty="0">
                  <a:solidFill>
                    <a:srgbClr val="0A82ED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  <a:endParaRPr kumimoji="1" lang="ko-Kore-KR" altLang="en-US" sz="4400" dirty="0">
                <a:solidFill>
                  <a:srgbClr val="0A82ED"/>
                </a:solidFill>
                <a:latin typeface="NanumGothic" panose="020D0604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E263BD-6418-D746-BB42-D3B8E573D2A4}"/>
              </a:ext>
            </a:extLst>
          </p:cNvPr>
          <p:cNvGrpSpPr/>
          <p:nvPr/>
        </p:nvGrpSpPr>
        <p:grpSpPr>
          <a:xfrm>
            <a:off x="4499774" y="2956660"/>
            <a:ext cx="2676376" cy="944680"/>
            <a:chOff x="2543498" y="4284570"/>
            <a:chExt cx="2676376" cy="94468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543498" y="4381833"/>
              <a:ext cx="2676376" cy="847417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3695518" y="4505296"/>
              <a:ext cx="1196161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 lang="ko-KR" altLang="en-US"/>
              </a:pPr>
              <a:r>
                <a:rPr lang="en-US" altLang="ko-KR" sz="2400" b="1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Times New Roman" panose="02020603050405020304" pitchFamily="18" charset="0"/>
                  <a:ea typeface="Yoon가변 윤고딕 530_TT"/>
                  <a:cs typeface="Times New Roman" panose="02020603050405020304" pitchFamily="18" charset="0"/>
                </a:rPr>
                <a:t>Methods</a:t>
              </a:r>
              <a:endParaRPr lang="ko-KR" altLang="en-US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C2CB372-A0AB-F24B-BA6A-241F2A29260E}"/>
                </a:ext>
              </a:extLst>
            </p:cNvPr>
            <p:cNvSpPr/>
            <p:nvPr/>
          </p:nvSpPr>
          <p:spPr>
            <a:xfrm>
              <a:off x="3189605" y="4333911"/>
              <a:ext cx="469510" cy="626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2309643-6B96-0B41-B735-06A71101775D}"/>
                </a:ext>
              </a:extLst>
            </p:cNvPr>
            <p:cNvSpPr txBox="1"/>
            <p:nvPr/>
          </p:nvSpPr>
          <p:spPr>
            <a:xfrm>
              <a:off x="3149125" y="4284570"/>
              <a:ext cx="5261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400" dirty="0">
                  <a:solidFill>
                    <a:srgbClr val="45A1F5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3</a:t>
              </a:r>
              <a:endParaRPr kumimoji="1" lang="ko-Kore-KR" altLang="en-US" sz="4400" dirty="0">
                <a:solidFill>
                  <a:srgbClr val="45A1F5"/>
                </a:solidFill>
                <a:latin typeface="NanumGothic" panose="020D0604000000000000" pitchFamily="34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05402F7-2A64-F246-A8AF-138B556DB685}"/>
              </a:ext>
            </a:extLst>
          </p:cNvPr>
          <p:cNvGrpSpPr/>
          <p:nvPr/>
        </p:nvGrpSpPr>
        <p:grpSpPr>
          <a:xfrm>
            <a:off x="9336450" y="2956779"/>
            <a:ext cx="2645893" cy="944441"/>
            <a:chOff x="7464190" y="3805564"/>
            <a:chExt cx="2645893" cy="944441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6B84934-4EEB-BA41-8926-6D13F46EF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464190" y="3933070"/>
              <a:ext cx="2645893" cy="816935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D478BB7-EB85-A249-8844-DBA15DA15561}"/>
                </a:ext>
              </a:extLst>
            </p:cNvPr>
            <p:cNvSpPr/>
            <p:nvPr/>
          </p:nvSpPr>
          <p:spPr>
            <a:xfrm>
              <a:off x="8589369" y="4034007"/>
              <a:ext cx="1320426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 lang="ko-KR" altLang="en-US"/>
              </a:pPr>
              <a:r>
                <a:rPr lang="en-US" altLang="ko-KR" sz="2400" b="1" spc="-150" dirty="0">
                  <a:ln w="9525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Times New Roman" panose="02020603050405020304" pitchFamily="18" charset="0"/>
                  <a:ea typeface="Yoon가변 윤고딕 530_TT"/>
                  <a:cs typeface="Times New Roman" panose="02020603050405020304" pitchFamily="18" charset="0"/>
                </a:rPr>
                <a:t>Reference</a:t>
              </a:r>
              <a:endParaRPr lang="ko-KR" altLang="en-US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E565081-69A4-0143-BD6B-2FD8E272E121}"/>
                </a:ext>
              </a:extLst>
            </p:cNvPr>
            <p:cNvSpPr/>
            <p:nvPr/>
          </p:nvSpPr>
          <p:spPr>
            <a:xfrm>
              <a:off x="8038742" y="3854905"/>
              <a:ext cx="469510" cy="626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Gothic" panose="020D0604000000000000" pitchFamily="34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5E3417B-1ED2-B04B-A2B3-1153E6FA2187}"/>
                </a:ext>
              </a:extLst>
            </p:cNvPr>
            <p:cNvSpPr txBox="1"/>
            <p:nvPr/>
          </p:nvSpPr>
          <p:spPr>
            <a:xfrm>
              <a:off x="7998262" y="3805564"/>
              <a:ext cx="5261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4400" dirty="0">
                  <a:solidFill>
                    <a:srgbClr val="87C3F9"/>
                  </a:solidFill>
                  <a:latin typeface="NanumGothic" panose="020D0604000000000000" pitchFamily="34" charset="-127"/>
                </a:rPr>
                <a:t>5</a:t>
              </a:r>
              <a:endParaRPr kumimoji="1" lang="ko-Kore-KR" altLang="en-US" sz="4400" dirty="0">
                <a:solidFill>
                  <a:srgbClr val="87C3F9"/>
                </a:solidFill>
                <a:latin typeface="NanumGothic" panose="020D0604000000000000" pitchFamily="34" charset="-127"/>
              </a:endParaRPr>
            </a:p>
          </p:txBody>
        </p:sp>
      </p:grpSp>
      <p:sp>
        <p:nvSpPr>
          <p:cNvPr id="33" name="자유형 30">
            <a:extLst>
              <a:ext uri="{FF2B5EF4-FFF2-40B4-BE49-F238E27FC236}">
                <a16:creationId xmlns:a16="http://schemas.microsoft.com/office/drawing/2014/main" id="{3E163DD6-9FFE-48C9-AA0B-5F426B54AD2C}"/>
              </a:ext>
            </a:extLst>
          </p:cNvPr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32">
            <a:extLst>
              <a:ext uri="{FF2B5EF4-FFF2-40B4-BE49-F238E27FC236}">
                <a16:creationId xmlns:a16="http://schemas.microsoft.com/office/drawing/2014/main" id="{345FF1E7-689D-7621-049F-EE3E5243AE85}"/>
              </a:ext>
            </a:extLst>
          </p:cNvPr>
          <p:cNvSpPr/>
          <p:nvPr/>
        </p:nvSpPr>
        <p:spPr>
          <a:xfrm>
            <a:off x="335200" y="2276840"/>
            <a:ext cx="4464620" cy="208829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1" name="자유형 30"/>
          <p:cNvSpPr/>
          <p:nvPr/>
        </p:nvSpPr>
        <p:spPr>
          <a:xfrm flipV="1">
            <a:off x="0" y="6165379"/>
            <a:ext cx="12192000" cy="692620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0469C5B8-02A5-FD4B-8A31-A8F8C3B6767A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9B37F-7172-29ED-32E5-D08431660A3E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Semgrex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E325C4-9550-BB17-4FF3-E1CC7C30B329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A4B48-CB39-3C72-F669-4BBB1927E07E}"/>
                  </a:ext>
                </a:extLst>
              </p:cNvPr>
              <p:cNvSpPr txBox="1"/>
              <p:nvPr/>
            </p:nvSpPr>
            <p:spPr>
              <a:xfrm>
                <a:off x="479220" y="2636890"/>
                <a:ext cx="3986989" cy="1290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kumimoji="1" lang="en-US" altLang="ko-KR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차적으로 인과관계가 있지만</a:t>
                </a:r>
                <a:endParaRPr kumimoji="1"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</a:t>
                </a:r>
                <a:r>
                  <a:rPr kumimoji="1"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추출되지 않은 문장들을 직접 확인</a:t>
                </a:r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하여</a:t>
                </a:r>
                <a:endParaRPr kumimoji="1"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새로운 패턴을 생성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추가</a:t>
                </a:r>
                <a:endParaRPr kumimoji="1"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A4B48-CB39-3C72-F669-4BBB1927E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20" y="2636890"/>
                <a:ext cx="3986989" cy="1290353"/>
              </a:xfrm>
              <a:prstGeom prst="rect">
                <a:avLst/>
              </a:prstGeom>
              <a:blipFill>
                <a:blip r:embed="rId3"/>
                <a:stretch>
                  <a:fillRect l="-1070" r="-765" b="-71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E83273F-3CD7-5FDC-F42E-BB8424C04F18}"/>
              </a:ext>
            </a:extLst>
          </p:cNvPr>
          <p:cNvSpPr txBox="1"/>
          <p:nvPr/>
        </p:nvSpPr>
        <p:spPr>
          <a:xfrm>
            <a:off x="6378690" y="4869200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추출되지 않은 문장 찾는 작업 수행</a:t>
            </a:r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3E7F98-39D3-39AF-2FD1-A20D71FD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50" y="1772770"/>
            <a:ext cx="6569402" cy="29978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517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7A89FBD-2832-1694-7EB8-969438BD0461}"/>
              </a:ext>
            </a:extLst>
          </p:cNvPr>
          <p:cNvSpPr/>
          <p:nvPr/>
        </p:nvSpPr>
        <p:spPr>
          <a:xfrm>
            <a:off x="983290" y="1916790"/>
            <a:ext cx="10225420" cy="230432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1" name="자유형 30"/>
          <p:cNvSpPr/>
          <p:nvPr/>
        </p:nvSpPr>
        <p:spPr>
          <a:xfrm flipV="1">
            <a:off x="0" y="6165379"/>
            <a:ext cx="12192000" cy="692620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0469C5B8-02A5-FD4B-8A31-A8F8C3B6767A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9B37F-7172-29ED-32E5-D08431660A3E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Semgrex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E325C4-9550-BB17-4FF3-E1CC7C30B329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A4B48-CB39-3C72-F669-4BBB1927E07E}"/>
              </a:ext>
            </a:extLst>
          </p:cNvPr>
          <p:cNvSpPr txBox="1"/>
          <p:nvPr/>
        </p:nvSpPr>
        <p:spPr>
          <a:xfrm>
            <a:off x="4766149" y="4653170"/>
            <a:ext cx="2659702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인과동사 사용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4F4418D-72F2-9777-56B4-0139CE9B1ADA}"/>
              </a:ext>
            </a:extLst>
          </p:cNvPr>
          <p:cNvGraphicFramePr>
            <a:graphicFrameLocks noGrp="1"/>
          </p:cNvGraphicFramePr>
          <p:nvPr/>
        </p:nvGraphicFramePr>
        <p:xfrm>
          <a:off x="1415349" y="2348850"/>
          <a:ext cx="9361302" cy="1584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217">
                  <a:extLst>
                    <a:ext uri="{9D8B030D-6E8A-4147-A177-3AD203B41FA5}">
                      <a16:colId xmlns:a16="http://schemas.microsoft.com/office/drawing/2014/main" val="681975548"/>
                    </a:ext>
                  </a:extLst>
                </a:gridCol>
                <a:gridCol w="1560217">
                  <a:extLst>
                    <a:ext uri="{9D8B030D-6E8A-4147-A177-3AD203B41FA5}">
                      <a16:colId xmlns:a16="http://schemas.microsoft.com/office/drawing/2014/main" val="3952853707"/>
                    </a:ext>
                  </a:extLst>
                </a:gridCol>
                <a:gridCol w="1560217">
                  <a:extLst>
                    <a:ext uri="{9D8B030D-6E8A-4147-A177-3AD203B41FA5}">
                      <a16:colId xmlns:a16="http://schemas.microsoft.com/office/drawing/2014/main" val="2956472268"/>
                    </a:ext>
                  </a:extLst>
                </a:gridCol>
                <a:gridCol w="1560217">
                  <a:extLst>
                    <a:ext uri="{9D8B030D-6E8A-4147-A177-3AD203B41FA5}">
                      <a16:colId xmlns:a16="http://schemas.microsoft.com/office/drawing/2014/main" val="2888817991"/>
                    </a:ext>
                  </a:extLst>
                </a:gridCol>
                <a:gridCol w="1560217">
                  <a:extLst>
                    <a:ext uri="{9D8B030D-6E8A-4147-A177-3AD203B41FA5}">
                      <a16:colId xmlns:a16="http://schemas.microsoft.com/office/drawing/2014/main" val="2961523792"/>
                    </a:ext>
                  </a:extLst>
                </a:gridCol>
                <a:gridCol w="1560217">
                  <a:extLst>
                    <a:ext uri="{9D8B030D-6E8A-4147-A177-3AD203B41FA5}">
                      <a16:colId xmlns:a16="http://schemas.microsoft.com/office/drawing/2014/main" val="2412832506"/>
                    </a:ext>
                  </a:extLst>
                </a:gridCol>
              </a:tblGrid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cause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stimulate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make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derive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 err="1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tigger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result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799081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lead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incur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induce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decrease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increase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drive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167928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stimulate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reduce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influence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effect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derive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1" dirty="0">
                          <a:solidFill>
                            <a:schemeClr val="tx2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affect</a:t>
                      </a:r>
                      <a:endParaRPr lang="ko-Kore-KR" altLang="en-US" sz="2000" b="1" dirty="0">
                        <a:solidFill>
                          <a:schemeClr val="tx2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304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129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165379"/>
            <a:ext cx="12192000" cy="692620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0469C5B8-02A5-FD4B-8A31-A8F8C3B6767A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9B37F-7172-29ED-32E5-D08431660A3E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Semgrex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E325C4-9550-BB17-4FF3-E1CC7C30B329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3273F-3CD7-5FDC-F42E-BB8424C04F18}"/>
              </a:ext>
            </a:extLst>
          </p:cNvPr>
          <p:cNvSpPr txBox="1"/>
          <p:nvPr/>
        </p:nvSpPr>
        <p:spPr>
          <a:xfrm>
            <a:off x="7392180" y="5445280"/>
            <a:ext cx="23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48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최종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Pattern</a:t>
            </a:r>
            <a:r>
              <a:rPr kumimoji="1"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2AC0D4-4BFC-583B-EFC4-473DF74A7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00" y="908650"/>
            <a:ext cx="6192860" cy="4470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05944FD-C634-79B7-A3DF-9FE959575A9D}"/>
              </a:ext>
            </a:extLst>
          </p:cNvPr>
          <p:cNvSpPr/>
          <p:nvPr/>
        </p:nvSpPr>
        <p:spPr>
          <a:xfrm>
            <a:off x="695250" y="2348850"/>
            <a:ext cx="3960550" cy="21603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1,2,3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단계를 거쳐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인과구조를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표현하는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kumimoji="1"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48</a:t>
            </a:r>
            <a:r>
              <a:rPr kumimoji="1"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패턴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생성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12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B50620E-C270-4AA0-30B5-0F02202A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0" y="1398588"/>
            <a:ext cx="2514600" cy="4191000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31" name="자유형 30"/>
          <p:cNvSpPr/>
          <p:nvPr/>
        </p:nvSpPr>
        <p:spPr>
          <a:xfrm flipV="1">
            <a:off x="0" y="6165379"/>
            <a:ext cx="12192000" cy="692620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0469C5B8-02A5-FD4B-8A31-A8F8C3B6767A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89B37F-7172-29ED-32E5-D08431660A3E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Semgrex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E325C4-9550-BB17-4FF3-E1CC7C30B329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3273F-3CD7-5FDC-F42E-BB8424C04F18}"/>
              </a:ext>
            </a:extLst>
          </p:cNvPr>
          <p:cNvSpPr txBox="1"/>
          <p:nvPr/>
        </p:nvSpPr>
        <p:spPr>
          <a:xfrm>
            <a:off x="3161959" y="5652028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추출된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Cause, Effect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50D15B-3EEC-58CC-158C-0C9CAF553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510" y="1398588"/>
            <a:ext cx="2514600" cy="4176580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8CBFAC-8E0C-A1EB-928C-5DE16AB71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0" y="1398588"/>
            <a:ext cx="2501900" cy="4176580"/>
          </a:xfrm>
          <a:prstGeom prst="rect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52B9B2-E98B-17E4-E743-C0AFE2BA4A67}"/>
              </a:ext>
            </a:extLst>
          </p:cNvPr>
          <p:cNvSpPr/>
          <p:nvPr/>
        </p:nvSpPr>
        <p:spPr>
          <a:xfrm>
            <a:off x="983290" y="1398588"/>
            <a:ext cx="7489040" cy="417686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FBCF0B-C78A-AC54-D3DB-0F93D8FFB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430" y="1436688"/>
            <a:ext cx="2501900" cy="41529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F0A347-8771-DAB4-FF9C-30C6C9F6944A}"/>
              </a:ext>
            </a:extLst>
          </p:cNvPr>
          <p:cNvSpPr/>
          <p:nvPr/>
        </p:nvSpPr>
        <p:spPr>
          <a:xfrm>
            <a:off x="9192430" y="1412720"/>
            <a:ext cx="2520350" cy="417686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B726EC-FBD0-ED24-5E61-FF4A92B71F27}"/>
              </a:ext>
            </a:extLst>
          </p:cNvPr>
          <p:cNvSpPr txBox="1"/>
          <p:nvPr/>
        </p:nvSpPr>
        <p:spPr>
          <a:xfrm>
            <a:off x="9192430" y="5652028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[COPD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인과데이터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41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241608"/>
            <a:ext cx="12192000" cy="616391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6" name="직선 연결선 9">
            <a:extLst>
              <a:ext uri="{FF2B5EF4-FFF2-40B4-BE49-F238E27FC236}">
                <a16:creationId xmlns:a16="http://schemas.microsoft.com/office/drawing/2014/main" id="{38B81EA2-1CC1-6B4A-B44D-E937A13E0D96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084D9C-5A5D-9742-B53B-7505B7120D28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7EA779-2603-B241-8A8B-CAE64F4339E2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Causal Net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AB12D94-717A-3450-A5D3-78789320E31E}"/>
              </a:ext>
            </a:extLst>
          </p:cNvPr>
          <p:cNvSpPr/>
          <p:nvPr/>
        </p:nvSpPr>
        <p:spPr>
          <a:xfrm>
            <a:off x="1338520" y="2439236"/>
            <a:ext cx="1131740" cy="780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cause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8ED3EF-17F4-A1F7-A8CD-DA9325C3FF23}"/>
              </a:ext>
            </a:extLst>
          </p:cNvPr>
          <p:cNvSpPr/>
          <p:nvPr/>
        </p:nvSpPr>
        <p:spPr>
          <a:xfrm>
            <a:off x="3669098" y="2457894"/>
            <a:ext cx="1131740" cy="780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effect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E7FC7C4-769B-4120-4086-3AC1EC79AFE4}"/>
              </a:ext>
            </a:extLst>
          </p:cNvPr>
          <p:cNvCxnSpPr>
            <a:cxnSpLocks/>
            <a:stCxn id="20" idx="2"/>
            <a:endCxn id="2" idx="6"/>
          </p:cNvCxnSpPr>
          <p:nvPr/>
        </p:nvCxnSpPr>
        <p:spPr>
          <a:xfrm flipH="1" flipV="1">
            <a:off x="2470260" y="2829687"/>
            <a:ext cx="1198838" cy="1865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168573-4874-FB2D-2602-902E2DE6F861}"/>
              </a:ext>
            </a:extLst>
          </p:cNvPr>
          <p:cNvSpPr txBox="1"/>
          <p:nvPr/>
        </p:nvSpPr>
        <p:spPr>
          <a:xfrm>
            <a:off x="2537504" y="2356860"/>
            <a:ext cx="127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Frequency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0C059E-A49C-2E99-1B3B-7C41F432AC7F}"/>
              </a:ext>
            </a:extLst>
          </p:cNvPr>
          <p:cNvSpPr/>
          <p:nvPr/>
        </p:nvSpPr>
        <p:spPr>
          <a:xfrm>
            <a:off x="695250" y="1412720"/>
            <a:ext cx="4968690" cy="27363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E2C8DA-7E0F-4A4A-BD24-1AAB8C61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58" y="1404443"/>
            <a:ext cx="4984262" cy="27361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BB75A9-9087-C8AA-470A-19FBC6665C9E}"/>
              </a:ext>
            </a:extLst>
          </p:cNvPr>
          <p:cNvSpPr txBox="1"/>
          <p:nvPr/>
        </p:nvSpPr>
        <p:spPr>
          <a:xfrm>
            <a:off x="2165154" y="4171129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나눔고딕" panose="020D0604000000000000" pitchFamily="50" charset="-127"/>
                <a:ea typeface="나눔고딕" panose="020D0604000000000000" pitchFamily="50" charset="-127"/>
              </a:rPr>
              <a:t>[Causal Net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335248-07F3-901F-7B59-D3191A07C27C}"/>
              </a:ext>
            </a:extLst>
          </p:cNvPr>
          <p:cNvSpPr txBox="1"/>
          <p:nvPr/>
        </p:nvSpPr>
        <p:spPr>
          <a:xfrm>
            <a:off x="8020295" y="4189926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[Causal Net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예시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모서리가 둥근 직사각형 32">
            <a:extLst>
              <a:ext uri="{FF2B5EF4-FFF2-40B4-BE49-F238E27FC236}">
                <a16:creationId xmlns:a16="http://schemas.microsoft.com/office/drawing/2014/main" id="{F3F29830-D17B-ECF8-EA33-CEC537905C9B}"/>
              </a:ext>
            </a:extLst>
          </p:cNvPr>
          <p:cNvSpPr/>
          <p:nvPr/>
        </p:nvSpPr>
        <p:spPr>
          <a:xfrm>
            <a:off x="3791680" y="4725180"/>
            <a:ext cx="6624920" cy="142808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DC7D51-02F4-DCB3-A1F6-E4EEB1145D90}"/>
              </a:ext>
            </a:extLst>
          </p:cNvPr>
          <p:cNvSpPr txBox="1"/>
          <p:nvPr/>
        </p:nvSpPr>
        <p:spPr>
          <a:xfrm>
            <a:off x="4079720" y="4941210"/>
            <a:ext cx="606608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인과를 시각화 하여 인과 식별 가능성을 높인다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원인과</a:t>
            </a:r>
            <a:r>
              <a:rPr kumimoji="1" lang="en-US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결과에 해당하는 단어를 자유자재로 정할 수 있다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도메인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(Domain)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국한되지 않고 제작할 수 있어 활용도가 높다</a:t>
            </a:r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627FDB8-0163-49F9-92E9-617656CC4ABA}"/>
              </a:ext>
            </a:extLst>
          </p:cNvPr>
          <p:cNvSpPr/>
          <p:nvPr/>
        </p:nvSpPr>
        <p:spPr>
          <a:xfrm>
            <a:off x="2207460" y="4869200"/>
            <a:ext cx="1440200" cy="115216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ausal Net</a:t>
            </a:r>
          </a:p>
          <a:p>
            <a:pPr algn="ctr"/>
            <a:r>
              <a:rPr lang="en-US" altLang="ko-Kore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효과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19420" y="2924930"/>
            <a:ext cx="0" cy="90930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279470" y="3098054"/>
            <a:ext cx="453663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5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Experiment</a:t>
            </a:r>
            <a:endParaRPr lang="ko-KR" altLang="en-US" sz="5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287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9">
            <a:extLst>
              <a:ext uri="{FF2B5EF4-FFF2-40B4-BE49-F238E27FC236}">
                <a16:creationId xmlns:a16="http://schemas.microsoft.com/office/drawing/2014/main" id="{25131C12-94E5-0847-A138-B1DB5B38A38E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C3BF33-665F-D34C-BDF2-6CBDBA329954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Experiment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33" name="자유형 30">
            <a:extLst>
              <a:ext uri="{FF2B5EF4-FFF2-40B4-BE49-F238E27FC236}">
                <a16:creationId xmlns:a16="http://schemas.microsoft.com/office/drawing/2014/main" id="{2AB596E4-31B0-0549-E742-7131A463E08C}"/>
              </a:ext>
            </a:extLst>
          </p:cNvPr>
          <p:cNvSpPr/>
          <p:nvPr/>
        </p:nvSpPr>
        <p:spPr>
          <a:xfrm flipV="1">
            <a:off x="0" y="6241608"/>
            <a:ext cx="12192000" cy="616391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모서리가 둥근 직사각형 32">
            <a:extLst>
              <a:ext uri="{FF2B5EF4-FFF2-40B4-BE49-F238E27FC236}">
                <a16:creationId xmlns:a16="http://schemas.microsoft.com/office/drawing/2014/main" id="{FEACE91D-9F38-83CC-9073-F7C2117B8EF2}"/>
              </a:ext>
            </a:extLst>
          </p:cNvPr>
          <p:cNvSpPr/>
          <p:nvPr/>
        </p:nvSpPr>
        <p:spPr>
          <a:xfrm>
            <a:off x="862405" y="1628750"/>
            <a:ext cx="10994394" cy="109632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14" name="모서리가 둥근 직사각형 33">
            <a:extLst>
              <a:ext uri="{FF2B5EF4-FFF2-40B4-BE49-F238E27FC236}">
                <a16:creationId xmlns:a16="http://schemas.microsoft.com/office/drawing/2014/main" id="{86D29CAB-1A4C-49B5-1681-CB0329A65BC7}"/>
              </a:ext>
            </a:extLst>
          </p:cNvPr>
          <p:cNvSpPr/>
          <p:nvPr/>
        </p:nvSpPr>
        <p:spPr>
          <a:xfrm>
            <a:off x="862406" y="2980763"/>
            <a:ext cx="10994394" cy="109632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8E3C09-ECEC-E71E-D48D-9CEE0EE4D26D}"/>
              </a:ext>
            </a:extLst>
          </p:cNvPr>
          <p:cNvSpPr txBox="1"/>
          <p:nvPr/>
        </p:nvSpPr>
        <p:spPr>
          <a:xfrm>
            <a:off x="1176183" y="1821048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kumimoji="1" lang="en-US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Semgrex</a:t>
            </a:r>
            <a:r>
              <a:rPr kumimoji="1" lang="en-US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Pattern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활용한 방법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10FD58-0F8E-67CE-7198-279D07F38341}"/>
              </a:ext>
            </a:extLst>
          </p:cNvPr>
          <p:cNvSpPr txBox="1"/>
          <p:nvPr/>
        </p:nvSpPr>
        <p:spPr>
          <a:xfrm>
            <a:off x="1176183" y="3156614"/>
            <a:ext cx="6292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Semgrex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Pattern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문장 내의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dependency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활용한 방법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05042-BD83-1ABD-63D5-1261DCEB6F7C}"/>
              </a:ext>
            </a:extLst>
          </p:cNvPr>
          <p:cNvSpPr/>
          <p:nvPr/>
        </p:nvSpPr>
        <p:spPr>
          <a:xfrm>
            <a:off x="1464153" y="2211999"/>
            <a:ext cx="8209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Semgrex Pattern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으로부터 뽑힌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(cause, effect)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쌍을 하나의 인과로 추출한다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1BB64B-069D-2638-C0E8-F71B0183F9E5}"/>
              </a:ext>
            </a:extLst>
          </p:cNvPr>
          <p:cNvSpPr/>
          <p:nvPr/>
        </p:nvSpPr>
        <p:spPr>
          <a:xfrm>
            <a:off x="1464151" y="3557103"/>
            <a:ext cx="103926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ore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Semgrex Pattern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으로부터 뽑힌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cause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effect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단어의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dependency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상의 하위 노드까지 고려하여 인과를 추출한다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모서리가 둥근 직사각형 33">
            <a:extLst>
              <a:ext uri="{FF2B5EF4-FFF2-40B4-BE49-F238E27FC236}">
                <a16:creationId xmlns:a16="http://schemas.microsoft.com/office/drawing/2014/main" id="{C1A722EA-28F1-30BD-D17C-F63D976CDE0F}"/>
              </a:ext>
            </a:extLst>
          </p:cNvPr>
          <p:cNvSpPr/>
          <p:nvPr/>
        </p:nvSpPr>
        <p:spPr>
          <a:xfrm>
            <a:off x="862405" y="4365130"/>
            <a:ext cx="10994394" cy="1096327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2B1F8A-9EBF-A0A9-3AB0-BF399A128E13}"/>
              </a:ext>
            </a:extLst>
          </p:cNvPr>
          <p:cNvSpPr txBox="1"/>
          <p:nvPr/>
        </p:nvSpPr>
        <p:spPr>
          <a:xfrm>
            <a:off x="1176182" y="4542905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kumimoji="1"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Semgrex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Pattern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변형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B69C6B5-1FE4-C20D-28DE-F67A4387270B}"/>
              </a:ext>
            </a:extLst>
          </p:cNvPr>
          <p:cNvSpPr/>
          <p:nvPr/>
        </p:nvSpPr>
        <p:spPr>
          <a:xfrm>
            <a:off x="1464151" y="4943394"/>
            <a:ext cx="10176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Cause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와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effect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노드를 추출하는 과정에서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POS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동사와 부사에 해당하지 않는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노드만을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인과로 추출한다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ore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15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9">
            <a:extLst>
              <a:ext uri="{FF2B5EF4-FFF2-40B4-BE49-F238E27FC236}">
                <a16:creationId xmlns:a16="http://schemas.microsoft.com/office/drawing/2014/main" id="{25131C12-94E5-0847-A138-B1DB5B38A38E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C3BF33-665F-D34C-BDF2-6CBDBA329954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Experiment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036799-393E-A74C-B36C-8E9DFADD78EF}"/>
              </a:ext>
            </a:extLst>
          </p:cNvPr>
          <p:cNvSpPr/>
          <p:nvPr/>
        </p:nvSpPr>
        <p:spPr>
          <a:xfrm>
            <a:off x="551382" y="769960"/>
            <a:ext cx="3600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Semgrex</a:t>
            </a:r>
            <a:r>
              <a:rPr lang="ko-KR" altLang="en-US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</a:t>
            </a: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Pattern</a:t>
            </a:r>
            <a:r>
              <a:rPr lang="ko-KR" altLang="en-US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의 변형</a:t>
            </a:r>
          </a:p>
        </p:txBody>
      </p:sp>
      <p:sp>
        <p:nvSpPr>
          <p:cNvPr id="33" name="자유형 30">
            <a:extLst>
              <a:ext uri="{FF2B5EF4-FFF2-40B4-BE49-F238E27FC236}">
                <a16:creationId xmlns:a16="http://schemas.microsoft.com/office/drawing/2014/main" id="{2AB596E4-31B0-0549-E742-7131A463E08C}"/>
              </a:ext>
            </a:extLst>
          </p:cNvPr>
          <p:cNvSpPr/>
          <p:nvPr/>
        </p:nvSpPr>
        <p:spPr>
          <a:xfrm flipV="1">
            <a:off x="0" y="6241608"/>
            <a:ext cx="12192000" cy="616391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157154-28D1-ACF5-8511-752AC938EF8D}"/>
              </a:ext>
            </a:extLst>
          </p:cNvPr>
          <p:cNvSpPr/>
          <p:nvPr/>
        </p:nvSpPr>
        <p:spPr>
          <a:xfrm>
            <a:off x="3215728" y="2116284"/>
            <a:ext cx="1683477" cy="1819240"/>
          </a:xfrm>
          <a:prstGeom prst="roundRect">
            <a:avLst/>
          </a:prstGeom>
          <a:solidFill>
            <a:schemeClr val="bg2">
              <a:alpha val="35000"/>
            </a:schemeClr>
          </a:solidFill>
          <a:ln w="317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484B51-B8A1-367A-9867-E873EABD7CBD}"/>
              </a:ext>
            </a:extLst>
          </p:cNvPr>
          <p:cNvSpPr/>
          <p:nvPr/>
        </p:nvSpPr>
        <p:spPr>
          <a:xfrm>
            <a:off x="3024106" y="1382880"/>
            <a:ext cx="5500100" cy="2664363"/>
          </a:xfrm>
          <a:prstGeom prst="rect">
            <a:avLst/>
          </a:prstGeom>
          <a:solidFill>
            <a:schemeClr val="bg2">
              <a:alpha val="19955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ACBC1D6-44F9-4429-60F5-4DAAFEC97E00}"/>
              </a:ext>
            </a:extLst>
          </p:cNvPr>
          <p:cNvSpPr/>
          <p:nvPr/>
        </p:nvSpPr>
        <p:spPr>
          <a:xfrm>
            <a:off x="5147635" y="1523821"/>
            <a:ext cx="1009853" cy="47530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>
                <a:latin typeface="NanumGothic" panose="020D0604000000000000" pitchFamily="34" charset="-127"/>
              </a:rPr>
              <a:t>decreases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7B4DE2-4FA7-A32A-7D49-2D29A6DC66B0}"/>
              </a:ext>
            </a:extLst>
          </p:cNvPr>
          <p:cNvSpPr txBox="1"/>
          <p:nvPr/>
        </p:nvSpPr>
        <p:spPr>
          <a:xfrm>
            <a:off x="4027155" y="225271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nsubj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F772C04-C195-C11D-B284-702202F95391}"/>
              </a:ext>
            </a:extLst>
          </p:cNvPr>
          <p:cNvSpPr/>
          <p:nvPr/>
        </p:nvSpPr>
        <p:spPr>
          <a:xfrm>
            <a:off x="3561595" y="2563851"/>
            <a:ext cx="1004849" cy="403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insomnia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꺾인 연결선[E] 13">
            <a:extLst>
              <a:ext uri="{FF2B5EF4-FFF2-40B4-BE49-F238E27FC236}">
                <a16:creationId xmlns:a16="http://schemas.microsoft.com/office/drawing/2014/main" id="{F93563A7-AAAE-208A-8A0B-B2681B9F6C76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rot="5400000">
            <a:off x="4575928" y="1487217"/>
            <a:ext cx="564726" cy="15885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69CB2ED-7622-01D5-EC52-C88A9636B2EF}"/>
              </a:ext>
            </a:extLst>
          </p:cNvPr>
          <p:cNvSpPr/>
          <p:nvPr/>
        </p:nvSpPr>
        <p:spPr>
          <a:xfrm>
            <a:off x="6587835" y="2542344"/>
            <a:ext cx="1356971" cy="403311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Gothic" panose="020D0604000000000000" pitchFamily="34" charset="-127"/>
              </a:rPr>
              <a:t>reproduction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cxnSp>
        <p:nvCxnSpPr>
          <p:cNvPr id="51" name="꺾인 연결선[E] 44">
            <a:extLst>
              <a:ext uri="{FF2B5EF4-FFF2-40B4-BE49-F238E27FC236}">
                <a16:creationId xmlns:a16="http://schemas.microsoft.com/office/drawing/2014/main" id="{8F1C8E29-1EBC-5E30-FD5E-386E309461AC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 rot="16200000" flipH="1">
            <a:off x="6187832" y="1463854"/>
            <a:ext cx="543219" cy="16137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3D957E1-5167-FC49-3546-E3A1D4CA1ED6}"/>
              </a:ext>
            </a:extLst>
          </p:cNvPr>
          <p:cNvSpPr txBox="1"/>
          <p:nvPr/>
        </p:nvSpPr>
        <p:spPr>
          <a:xfrm>
            <a:off x="7246449" y="2238682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>
                <a:latin typeface="NanumGothic" panose="020D0604000000000000" pitchFamily="34" charset="-127"/>
              </a:rPr>
              <a:t>obj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56831-E66F-16D0-75FC-782B2B56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93" y="247448"/>
            <a:ext cx="4246743" cy="75042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3022F5-91AE-6689-F40B-873C717F498E}"/>
              </a:ext>
            </a:extLst>
          </p:cNvPr>
          <p:cNvSpPr/>
          <p:nvPr/>
        </p:nvSpPr>
        <p:spPr>
          <a:xfrm>
            <a:off x="7223372" y="316669"/>
            <a:ext cx="4417244" cy="743036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cxnSp>
        <p:nvCxnSpPr>
          <p:cNvPr id="58" name="직선 연결선[R] 72">
            <a:extLst>
              <a:ext uri="{FF2B5EF4-FFF2-40B4-BE49-F238E27FC236}">
                <a16:creationId xmlns:a16="http://schemas.microsoft.com/office/drawing/2014/main" id="{D07B1028-3624-FEAB-4200-E8A5064C4788}"/>
              </a:ext>
            </a:extLst>
          </p:cNvPr>
          <p:cNvCxnSpPr>
            <a:cxnSpLocks/>
            <a:stCxn id="43" idx="2"/>
            <a:endCxn id="63" idx="0"/>
          </p:cNvCxnSpPr>
          <p:nvPr/>
        </p:nvCxnSpPr>
        <p:spPr>
          <a:xfrm flipH="1">
            <a:off x="4062182" y="2967162"/>
            <a:ext cx="1838" cy="44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DCA1EDF-66EF-F055-AF10-BD8D870D0BC6}"/>
              </a:ext>
            </a:extLst>
          </p:cNvPr>
          <p:cNvSpPr txBox="1"/>
          <p:nvPr/>
        </p:nvSpPr>
        <p:spPr>
          <a:xfrm>
            <a:off x="4032066" y="3050529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amod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FD53819-9559-7798-23EE-19DEDD414268}"/>
              </a:ext>
            </a:extLst>
          </p:cNvPr>
          <p:cNvSpPr/>
          <p:nvPr/>
        </p:nvSpPr>
        <p:spPr>
          <a:xfrm>
            <a:off x="3645949" y="3410579"/>
            <a:ext cx="832465" cy="403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chronic</a:t>
            </a:r>
            <a:endParaRPr kumimoji="1" lang="ko-Kore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연결선[R] 72">
            <a:extLst>
              <a:ext uri="{FF2B5EF4-FFF2-40B4-BE49-F238E27FC236}">
                <a16:creationId xmlns:a16="http://schemas.microsoft.com/office/drawing/2014/main" id="{8F0081F1-366F-F0A0-920C-C83489116265}"/>
              </a:ext>
            </a:extLst>
          </p:cNvPr>
          <p:cNvCxnSpPr>
            <a:cxnSpLocks/>
            <a:stCxn id="50" idx="2"/>
            <a:endCxn id="66" idx="0"/>
          </p:cNvCxnSpPr>
          <p:nvPr/>
        </p:nvCxnSpPr>
        <p:spPr>
          <a:xfrm flipH="1">
            <a:off x="7262277" y="2945655"/>
            <a:ext cx="4044" cy="464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162A7CE-0F0A-B40A-9F63-D111F28BBE75}"/>
              </a:ext>
            </a:extLst>
          </p:cNvPr>
          <p:cNvSpPr txBox="1"/>
          <p:nvPr/>
        </p:nvSpPr>
        <p:spPr>
          <a:xfrm>
            <a:off x="7237839" y="3030792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>
                <a:latin typeface="NanumGothic" panose="020D0604000000000000" pitchFamily="34" charset="-127"/>
              </a:rPr>
              <a:t>compound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5417B73-8B90-26BC-4E19-77423BB8DA6B}"/>
              </a:ext>
            </a:extLst>
          </p:cNvPr>
          <p:cNvSpPr/>
          <p:nvPr/>
        </p:nvSpPr>
        <p:spPr>
          <a:xfrm>
            <a:off x="6846044" y="3410579"/>
            <a:ext cx="832465" cy="403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>
                <a:latin typeface="NanumGothic" panose="020D0604000000000000" pitchFamily="34" charset="-127"/>
              </a:rPr>
              <a:t>cell</a:t>
            </a:r>
            <a:endParaRPr kumimoji="1" lang="ko-Kore-KR" altLang="en-US" sz="1400" dirty="0">
              <a:latin typeface="NanumGothic" panose="020D0604000000000000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89AFFC2-AA53-ECE4-8E3C-70A0EC845717}"/>
              </a:ext>
            </a:extLst>
          </p:cNvPr>
          <p:cNvSpPr/>
          <p:nvPr/>
        </p:nvSpPr>
        <p:spPr>
          <a:xfrm>
            <a:off x="1703390" y="4660971"/>
            <a:ext cx="2589926" cy="489854"/>
          </a:xfrm>
          <a:prstGeom prst="rect">
            <a:avLst/>
          </a:prstGeom>
          <a:noFill/>
          <a:ln w="28575">
            <a:solidFill>
              <a:srgbClr val="739D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chronic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Insomnia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091E25-2E16-5944-D55C-32347B0736E1}"/>
              </a:ext>
            </a:extLst>
          </p:cNvPr>
          <p:cNvSpPr/>
          <p:nvPr/>
        </p:nvSpPr>
        <p:spPr>
          <a:xfrm>
            <a:off x="7090750" y="4660971"/>
            <a:ext cx="2589926" cy="489854"/>
          </a:xfrm>
          <a:prstGeom prst="rect">
            <a:avLst/>
          </a:prstGeom>
          <a:noFill/>
          <a:ln w="28575">
            <a:solidFill>
              <a:srgbClr val="739D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cell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reproduction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C212709-0E31-FCFA-CEF9-C7949DDD170E}"/>
              </a:ext>
            </a:extLst>
          </p:cNvPr>
          <p:cNvSpPr/>
          <p:nvPr/>
        </p:nvSpPr>
        <p:spPr>
          <a:xfrm>
            <a:off x="4397070" y="4660971"/>
            <a:ext cx="2589926" cy="489854"/>
          </a:xfrm>
          <a:prstGeom prst="rect">
            <a:avLst/>
          </a:prstGeom>
          <a:noFill/>
          <a:ln w="28575">
            <a:solidFill>
              <a:srgbClr val="739D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decreases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775B43-275D-9917-0BD2-7A5799DA8736}"/>
              </a:ext>
            </a:extLst>
          </p:cNvPr>
          <p:cNvSpPr txBox="1"/>
          <p:nvPr/>
        </p:nvSpPr>
        <p:spPr>
          <a:xfrm>
            <a:off x="2283221" y="525024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Cause Phrase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7540F4-72AD-5CBC-F93E-06B4959F518C}"/>
              </a:ext>
            </a:extLst>
          </p:cNvPr>
          <p:cNvSpPr txBox="1"/>
          <p:nvPr/>
        </p:nvSpPr>
        <p:spPr>
          <a:xfrm>
            <a:off x="7687028" y="5248793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Effect Phrase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2842010-7E61-3121-95B7-6FC4A4126EB9}"/>
              </a:ext>
            </a:extLst>
          </p:cNvPr>
          <p:cNvSpPr txBox="1"/>
          <p:nvPr/>
        </p:nvSpPr>
        <p:spPr>
          <a:xfrm>
            <a:off x="5001571" y="5248793"/>
            <a:ext cx="157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Trigger Word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514D503-1729-2DDD-D8F3-2D28E484FD2B}"/>
              </a:ext>
            </a:extLst>
          </p:cNvPr>
          <p:cNvCxnSpPr>
            <a:cxnSpLocks/>
            <a:stCxn id="19" idx="2"/>
            <a:endCxn id="67" idx="0"/>
          </p:cNvCxnSpPr>
          <p:nvPr/>
        </p:nvCxnSpPr>
        <p:spPr>
          <a:xfrm flipH="1">
            <a:off x="2998353" y="3935524"/>
            <a:ext cx="1059114" cy="725447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EF3DFDD-DDCD-A0CA-65D3-E856F61C9220}"/>
              </a:ext>
            </a:extLst>
          </p:cNvPr>
          <p:cNvSpPr/>
          <p:nvPr/>
        </p:nvSpPr>
        <p:spPr>
          <a:xfrm>
            <a:off x="6420538" y="2088659"/>
            <a:ext cx="1906061" cy="1819240"/>
          </a:xfrm>
          <a:prstGeom prst="roundRect">
            <a:avLst/>
          </a:prstGeom>
          <a:solidFill>
            <a:schemeClr val="bg2">
              <a:alpha val="35000"/>
            </a:schemeClr>
          </a:solidFill>
          <a:ln w="317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F0EC8C-09FB-CF16-CC82-54D3A3BC7F82}"/>
              </a:ext>
            </a:extLst>
          </p:cNvPr>
          <p:cNvCxnSpPr>
            <a:cxnSpLocks/>
            <a:stCxn id="80" idx="2"/>
            <a:endCxn id="68" idx="0"/>
          </p:cNvCxnSpPr>
          <p:nvPr/>
        </p:nvCxnSpPr>
        <p:spPr>
          <a:xfrm>
            <a:off x="7373569" y="3907899"/>
            <a:ext cx="1012144" cy="75307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CBD66E9D-0671-099A-BEF1-F32C635AE01A}"/>
              </a:ext>
            </a:extLst>
          </p:cNvPr>
          <p:cNvSpPr/>
          <p:nvPr/>
        </p:nvSpPr>
        <p:spPr>
          <a:xfrm>
            <a:off x="4867507" y="1455362"/>
            <a:ext cx="1588543" cy="595565"/>
          </a:xfrm>
          <a:prstGeom prst="roundRect">
            <a:avLst/>
          </a:prstGeom>
          <a:solidFill>
            <a:schemeClr val="bg2">
              <a:alpha val="35000"/>
            </a:schemeClr>
          </a:solidFill>
          <a:ln w="317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F3541B6-DF22-4021-7C73-FF654D75AA88}"/>
              </a:ext>
            </a:extLst>
          </p:cNvPr>
          <p:cNvCxnSpPr>
            <a:cxnSpLocks/>
            <a:stCxn id="83" idx="2"/>
            <a:endCxn id="69" idx="0"/>
          </p:cNvCxnSpPr>
          <p:nvPr/>
        </p:nvCxnSpPr>
        <p:spPr>
          <a:xfrm>
            <a:off x="5661779" y="2050927"/>
            <a:ext cx="30254" cy="2610044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30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9">
            <a:extLst>
              <a:ext uri="{FF2B5EF4-FFF2-40B4-BE49-F238E27FC236}">
                <a16:creationId xmlns:a16="http://schemas.microsoft.com/office/drawing/2014/main" id="{25131C12-94E5-0847-A138-B1DB5B38A38E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C3BF33-665F-D34C-BDF2-6CBDBA329954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Experiment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036799-393E-A74C-B36C-8E9DFADD78EF}"/>
              </a:ext>
            </a:extLst>
          </p:cNvPr>
          <p:cNvSpPr/>
          <p:nvPr/>
        </p:nvSpPr>
        <p:spPr>
          <a:xfrm>
            <a:off x="551382" y="769960"/>
            <a:ext cx="7776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</a:t>
            </a:r>
            <a:r>
              <a:rPr lang="en-US" altLang="ko-KR" sz="20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semgrex</a:t>
            </a: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pattern</a:t>
            </a:r>
            <a:r>
              <a:rPr lang="ko-KR" altLang="en-US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이</a:t>
            </a: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문장 내의 </a:t>
            </a: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dependency </a:t>
            </a:r>
            <a:r>
              <a:rPr lang="ko-KR" altLang="en-US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를 활용한 방법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7881A28-EEA1-AA90-769F-7BFA0F02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95" y="2932021"/>
            <a:ext cx="6337300" cy="3937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6193A2-D9DC-EB80-54F6-E232159077EB}"/>
              </a:ext>
            </a:extLst>
          </p:cNvPr>
          <p:cNvSpPr/>
          <p:nvPr/>
        </p:nvSpPr>
        <p:spPr>
          <a:xfrm>
            <a:off x="2758831" y="2665827"/>
            <a:ext cx="6552910" cy="84748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047769-F185-82F2-96AF-7120DEA0E447}"/>
              </a:ext>
            </a:extLst>
          </p:cNvPr>
          <p:cNvSpPr/>
          <p:nvPr/>
        </p:nvSpPr>
        <p:spPr>
          <a:xfrm>
            <a:off x="2758831" y="2214873"/>
            <a:ext cx="1800250" cy="450954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NanumGothic" panose="020D0604000000000000" pitchFamily="34" charset="-127"/>
              </a:rPr>
              <a:t>Pattern 1</a:t>
            </a:r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4AC52B8-67C9-EFBD-2986-FB6C18FD7826}"/>
              </a:ext>
            </a:extLst>
          </p:cNvPr>
          <p:cNvCxnSpPr>
            <a:cxnSpLocks/>
          </p:cNvCxnSpPr>
          <p:nvPr/>
        </p:nvCxnSpPr>
        <p:spPr>
          <a:xfrm flipV="1">
            <a:off x="3027082" y="3225276"/>
            <a:ext cx="0" cy="792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E0B2B1-B34D-FF9E-4B24-7001AE80E5F8}"/>
              </a:ext>
            </a:extLst>
          </p:cNvPr>
          <p:cNvSpPr/>
          <p:nvPr/>
        </p:nvSpPr>
        <p:spPr>
          <a:xfrm>
            <a:off x="2783540" y="4017386"/>
            <a:ext cx="4752165" cy="84748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4964EA-E86A-42B1-D80C-8D7E7A51C55B}"/>
              </a:ext>
            </a:extLst>
          </p:cNvPr>
          <p:cNvSpPr txBox="1"/>
          <p:nvPr/>
        </p:nvSpPr>
        <p:spPr>
          <a:xfrm>
            <a:off x="2783540" y="4256464"/>
            <a:ext cx="4896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!{pos:/(VB|VBD|VBN|VBP|VBZ|RB|RBR|RBS)/}</a:t>
            </a:r>
          </a:p>
        </p:txBody>
      </p:sp>
      <p:sp>
        <p:nvSpPr>
          <p:cNvPr id="33" name="자유형 30">
            <a:extLst>
              <a:ext uri="{FF2B5EF4-FFF2-40B4-BE49-F238E27FC236}">
                <a16:creationId xmlns:a16="http://schemas.microsoft.com/office/drawing/2014/main" id="{2AB596E4-31B0-0549-E742-7131A463E08C}"/>
              </a:ext>
            </a:extLst>
          </p:cNvPr>
          <p:cNvSpPr/>
          <p:nvPr/>
        </p:nvSpPr>
        <p:spPr>
          <a:xfrm flipV="1">
            <a:off x="0" y="6241608"/>
            <a:ext cx="12192000" cy="616391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7273990-B14E-BE85-8838-BAEED7F5BD0E}"/>
              </a:ext>
            </a:extLst>
          </p:cNvPr>
          <p:cNvSpPr/>
          <p:nvPr/>
        </p:nvSpPr>
        <p:spPr>
          <a:xfrm>
            <a:off x="7727521" y="4303575"/>
            <a:ext cx="1800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Times New Roman" panose="02020603050405020304" pitchFamily="18" charset="0"/>
                <a:ea typeface="NanumGothic" panose="020D0604000000000000" pitchFamily="34" charset="-127"/>
                <a:cs typeface="Times New Roman" panose="02020603050405020304" pitchFamily="18" charset="0"/>
              </a:rPr>
              <a:t>동사 부사 제외</a:t>
            </a:r>
            <a:endParaRPr lang="en-US" altLang="ko-KR" sz="1100" dirty="0">
              <a:solidFill>
                <a:schemeClr val="bg1"/>
              </a:solidFill>
              <a:effectLst/>
              <a:highlight>
                <a:srgbClr val="008080"/>
              </a:highlight>
              <a:latin typeface="Times New Roman" panose="02020603050405020304" pitchFamily="18" charset="0"/>
              <a:ea typeface="NanumGothic" panose="020D0604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19420" y="2924930"/>
            <a:ext cx="0" cy="90930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279470" y="3098054"/>
            <a:ext cx="453663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5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Result</a:t>
            </a:r>
            <a:endParaRPr lang="ko-KR" altLang="en-US" sz="5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0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19420" y="2924930"/>
            <a:ext cx="0" cy="90930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279470" y="3098054"/>
            <a:ext cx="453663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5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Introduction</a:t>
            </a:r>
            <a:endParaRPr lang="ko-KR" altLang="en-US" sz="5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7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32">
            <a:extLst>
              <a:ext uri="{FF2B5EF4-FFF2-40B4-BE49-F238E27FC236}">
                <a16:creationId xmlns:a16="http://schemas.microsoft.com/office/drawing/2014/main" id="{1F3E477B-8781-5FE1-105B-22D13FEDA069}"/>
              </a:ext>
            </a:extLst>
          </p:cNvPr>
          <p:cNvSpPr/>
          <p:nvPr/>
        </p:nvSpPr>
        <p:spPr>
          <a:xfrm>
            <a:off x="479220" y="3284980"/>
            <a:ext cx="11449590" cy="288040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모서리가 둥근 직사각형 32">
            <a:extLst>
              <a:ext uri="{FF2B5EF4-FFF2-40B4-BE49-F238E27FC236}">
                <a16:creationId xmlns:a16="http://schemas.microsoft.com/office/drawing/2014/main" id="{BD07C452-823C-651A-9F0D-D1CC6FB22C21}"/>
              </a:ext>
            </a:extLst>
          </p:cNvPr>
          <p:cNvSpPr/>
          <p:nvPr/>
        </p:nvSpPr>
        <p:spPr>
          <a:xfrm>
            <a:off x="479220" y="1268700"/>
            <a:ext cx="11449590" cy="187226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869FF4-FC98-2068-F09B-648C08439934}"/>
              </a:ext>
            </a:extLst>
          </p:cNvPr>
          <p:cNvSpPr txBox="1"/>
          <p:nvPr/>
        </p:nvSpPr>
        <p:spPr>
          <a:xfrm>
            <a:off x="811303" y="1412087"/>
            <a:ext cx="437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PPV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(Positive Predictive Value)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ED3FB-2A10-6FC2-BAF1-739D6CEF29C7}"/>
              </a:ext>
            </a:extLst>
          </p:cNvPr>
          <p:cNvSpPr txBox="1"/>
          <p:nvPr/>
        </p:nvSpPr>
        <p:spPr>
          <a:xfrm>
            <a:off x="955323" y="33636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(Causal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Stregth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CF0B55-29E5-EA0D-BE60-0C84ED7DBEAE}"/>
              </a:ext>
            </a:extLst>
          </p:cNvPr>
          <p:cNvSpPr txBox="1"/>
          <p:nvPr/>
        </p:nvSpPr>
        <p:spPr>
          <a:xfrm>
            <a:off x="983290" y="1981218"/>
            <a:ext cx="105788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 ratio between the number of medical conditions classified by the evaluators as “</a:t>
            </a:r>
            <a:r>
              <a:rPr lang="en-US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positive</a:t>
            </a: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and the total number of medical conditions linked to the target disease in a given graph.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789165-C7D0-A95F-5015-C17BA9E1B9FE}"/>
              </a:ext>
            </a:extLst>
          </p:cNvPr>
          <p:cNvSpPr txBox="1"/>
          <p:nvPr/>
        </p:nvSpPr>
        <p:spPr>
          <a:xfrm>
            <a:off x="1127310" y="3755537"/>
            <a:ext cx="8533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 : Commonsense Causal Reasoning between Short Texts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2F02A0-2830-1057-A678-161BCCB5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188" y="4221110"/>
            <a:ext cx="2035623" cy="18103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02E37C-DC02-93E7-05B8-ADBB942C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90" y="4509150"/>
            <a:ext cx="1847322" cy="12315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CB9A65E-0F05-1969-2D96-98211B30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380" y="4725180"/>
            <a:ext cx="13716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AD1E4B-92E5-1E2E-BDBA-6701BB564D95}"/>
                  </a:ext>
                </a:extLst>
              </p:cNvPr>
              <p:cNvSpPr txBox="1"/>
              <p:nvPr/>
            </p:nvSpPr>
            <p:spPr>
              <a:xfrm>
                <a:off x="1127310" y="4797190"/>
                <a:ext cx="72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AD1E4B-92E5-1E2E-BDBA-6701BB564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10" y="4797190"/>
                <a:ext cx="728917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107A705-59FD-296C-04BF-C78E280947F3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 30">
            <a:extLst>
              <a:ext uri="{FF2B5EF4-FFF2-40B4-BE49-F238E27FC236}">
                <a16:creationId xmlns:a16="http://schemas.microsoft.com/office/drawing/2014/main" id="{39731AF9-05B0-ADE0-D215-79622795DD81}"/>
              </a:ext>
            </a:extLst>
          </p:cNvPr>
          <p:cNvSpPr/>
          <p:nvPr/>
        </p:nvSpPr>
        <p:spPr>
          <a:xfrm flipV="1">
            <a:off x="0" y="6289822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75411-6468-EEAB-37E9-858FE8CC2B28}"/>
              </a:ext>
            </a:extLst>
          </p:cNvPr>
          <p:cNvSpPr txBox="1"/>
          <p:nvPr/>
        </p:nvSpPr>
        <p:spPr>
          <a:xfrm>
            <a:off x="985960" y="1792761"/>
            <a:ext cx="7557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 : building causal graphs from medical literature and EMR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F6AFF8-EDFC-E42E-67CD-84DC7001C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220" y="4725180"/>
            <a:ext cx="3928811" cy="3951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40D1E3-C943-4125-8C9D-6F151206476B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Result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78D108-3CFE-4090-AE67-1620B3DA6ABC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Usable Metrics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374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6BEB3-6AAF-A4F2-FDA7-471B1930DD33}"/>
              </a:ext>
            </a:extLst>
          </p:cNvPr>
          <p:cNvSpPr txBox="1"/>
          <p:nvPr/>
        </p:nvSpPr>
        <p:spPr>
          <a:xfrm>
            <a:off x="1532493" y="2561070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</a:t>
            </a:r>
            <a:r>
              <a:rPr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부사 제거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3C766F-45BE-4557-D865-111F8A818B9F}"/>
              </a:ext>
            </a:extLst>
          </p:cNvPr>
          <p:cNvSpPr/>
          <p:nvPr/>
        </p:nvSpPr>
        <p:spPr>
          <a:xfrm>
            <a:off x="312409" y="2389148"/>
            <a:ext cx="5271672" cy="7131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595279-6251-4B2A-E6E2-BFC4E5E1339F}"/>
              </a:ext>
            </a:extLst>
          </p:cNvPr>
          <p:cNvSpPr/>
          <p:nvPr/>
        </p:nvSpPr>
        <p:spPr>
          <a:xfrm>
            <a:off x="6225077" y="2380585"/>
            <a:ext cx="5271672" cy="7131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3B9A9D-119D-5E8C-42F8-CDAF7AA5822E}"/>
              </a:ext>
            </a:extLst>
          </p:cNvPr>
          <p:cNvSpPr txBox="1"/>
          <p:nvPr/>
        </p:nvSpPr>
        <p:spPr>
          <a:xfrm>
            <a:off x="6282886" y="2546537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하위 노드 고려 </a:t>
            </a:r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하위 노드 고려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부사 제거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143F7-2975-05CF-9DF3-A1A8336B02E6}"/>
              </a:ext>
            </a:extLst>
          </p:cNvPr>
          <p:cNvSpPr txBox="1"/>
          <p:nvPr/>
        </p:nvSpPr>
        <p:spPr>
          <a:xfrm>
            <a:off x="2429489" y="3587259"/>
            <a:ext cx="2088290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PPV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3FB6C8-47F8-B82E-B712-9CA82F60184A}"/>
              </a:ext>
            </a:extLst>
          </p:cNvPr>
          <p:cNvSpPr txBox="1"/>
          <p:nvPr/>
        </p:nvSpPr>
        <p:spPr>
          <a:xfrm>
            <a:off x="8455692" y="3947309"/>
            <a:ext cx="1067920" cy="663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PPV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9CD6E46-69E9-FC4A-2A3C-E7E47C3DCFF2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30">
            <a:extLst>
              <a:ext uri="{FF2B5EF4-FFF2-40B4-BE49-F238E27FC236}">
                <a16:creationId xmlns:a16="http://schemas.microsoft.com/office/drawing/2014/main" id="{B2D5B1E0-3FEA-A97F-83CD-400AAAB75CD0}"/>
              </a:ext>
            </a:extLst>
          </p:cNvPr>
          <p:cNvSpPr/>
          <p:nvPr/>
        </p:nvSpPr>
        <p:spPr>
          <a:xfrm flipV="1">
            <a:off x="0" y="6289822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DD3001-5F6C-4495-81AB-DB4524333EE5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Result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48D4AD-518D-4C1E-ABB3-ECFB8021B290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Usable Metrics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15" name="모서리가 둥근 직사각형 32">
            <a:extLst>
              <a:ext uri="{FF2B5EF4-FFF2-40B4-BE49-F238E27FC236}">
                <a16:creationId xmlns:a16="http://schemas.microsoft.com/office/drawing/2014/main" id="{172F1D9F-8E60-4536-99C9-7A53DEC45DFE}"/>
              </a:ext>
            </a:extLst>
          </p:cNvPr>
          <p:cNvSpPr/>
          <p:nvPr/>
        </p:nvSpPr>
        <p:spPr>
          <a:xfrm>
            <a:off x="359807" y="3429000"/>
            <a:ext cx="5271673" cy="187226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20" name="모서리가 둥근 직사각형 32">
            <a:extLst>
              <a:ext uri="{FF2B5EF4-FFF2-40B4-BE49-F238E27FC236}">
                <a16:creationId xmlns:a16="http://schemas.microsoft.com/office/drawing/2014/main" id="{1622E97F-59EC-4101-97E1-DE6179DF2799}"/>
              </a:ext>
            </a:extLst>
          </p:cNvPr>
          <p:cNvSpPr/>
          <p:nvPr/>
        </p:nvSpPr>
        <p:spPr>
          <a:xfrm>
            <a:off x="6346941" y="3429000"/>
            <a:ext cx="5285421" cy="187226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048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461BB8-DD96-4DC2-8B59-6AA14487980E}"/>
              </a:ext>
            </a:extLst>
          </p:cNvPr>
          <p:cNvSpPr txBox="1"/>
          <p:nvPr/>
        </p:nvSpPr>
        <p:spPr>
          <a:xfrm>
            <a:off x="826477" y="3499406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000" b="1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65AB7-F658-4770-A87A-B7A73DEEFC9B}"/>
              </a:ext>
            </a:extLst>
          </p:cNvPr>
          <p:cNvCxnSpPr>
            <a:cxnSpLocks/>
          </p:cNvCxnSpPr>
          <p:nvPr/>
        </p:nvCxnSpPr>
        <p:spPr>
          <a:xfrm>
            <a:off x="433754" y="6471140"/>
            <a:ext cx="11213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D2EBEF-1F70-E227-5696-3FBA3BEADCE2}"/>
              </a:ext>
            </a:extLst>
          </p:cNvPr>
          <p:cNvSpPr txBox="1"/>
          <p:nvPr/>
        </p:nvSpPr>
        <p:spPr>
          <a:xfrm>
            <a:off x="2639520" y="5733320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패턴 적용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9FB0CD-0F3B-CD8E-2CF1-C5FC308A84E4}"/>
              </a:ext>
            </a:extLst>
          </p:cNvPr>
          <p:cNvSpPr txBox="1"/>
          <p:nvPr/>
        </p:nvSpPr>
        <p:spPr>
          <a:xfrm>
            <a:off x="6592206" y="5661310"/>
            <a:ext cx="440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패턴 적용 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동사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부사 제거</a:t>
            </a: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sz="2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83CAAC-4AE0-8187-5472-38198281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480" y="3717040"/>
            <a:ext cx="2612841" cy="18335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C10A5C-0FF0-C019-55EE-BFF553190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50" y="3683718"/>
            <a:ext cx="2612841" cy="183357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592F6C-3248-1843-57C6-05752046312B}"/>
              </a:ext>
            </a:extLst>
          </p:cNvPr>
          <p:cNvSpPr/>
          <p:nvPr/>
        </p:nvSpPr>
        <p:spPr>
          <a:xfrm>
            <a:off x="7184900" y="4984324"/>
            <a:ext cx="2604091" cy="234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F575B1-93B8-8DD3-EBEA-A51E816EB5A2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 30">
            <a:extLst>
              <a:ext uri="{FF2B5EF4-FFF2-40B4-BE49-F238E27FC236}">
                <a16:creationId xmlns:a16="http://schemas.microsoft.com/office/drawing/2014/main" id="{0367A987-5FAB-EF62-FFFE-0B934D6ADCA2}"/>
              </a:ext>
            </a:extLst>
          </p:cNvPr>
          <p:cNvSpPr/>
          <p:nvPr/>
        </p:nvSpPr>
        <p:spPr>
          <a:xfrm flipV="1">
            <a:off x="0" y="6289822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72E63A-2D16-77C5-CB44-DF9BE6781DA4}"/>
              </a:ext>
            </a:extLst>
          </p:cNvPr>
          <p:cNvSpPr/>
          <p:nvPr/>
        </p:nvSpPr>
        <p:spPr>
          <a:xfrm>
            <a:off x="2360230" y="5017648"/>
            <a:ext cx="2604091" cy="234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DB49A-DDBF-C00C-BBCF-9D18AB2978A5}"/>
              </a:ext>
            </a:extLst>
          </p:cNvPr>
          <p:cNvSpPr txBox="1"/>
          <p:nvPr/>
        </p:nvSpPr>
        <p:spPr>
          <a:xfrm>
            <a:off x="746926" y="1268206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000" b="1" dirty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PPV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3EB70D4-47B8-6D47-C4C8-016260B47DCE}"/>
              </a:ext>
            </a:extLst>
          </p:cNvPr>
          <p:cNvGraphicFramePr>
            <a:graphicFrameLocks noGrp="1"/>
          </p:cNvGraphicFramePr>
          <p:nvPr/>
        </p:nvGraphicFramePr>
        <p:xfrm>
          <a:off x="1805048" y="1791426"/>
          <a:ext cx="8539541" cy="134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364">
                  <a:extLst>
                    <a:ext uri="{9D8B030D-6E8A-4147-A177-3AD203B41FA5}">
                      <a16:colId xmlns:a16="http://schemas.microsoft.com/office/drawing/2014/main" val="2597659035"/>
                    </a:ext>
                  </a:extLst>
                </a:gridCol>
                <a:gridCol w="1960428">
                  <a:extLst>
                    <a:ext uri="{9D8B030D-6E8A-4147-A177-3AD203B41FA5}">
                      <a16:colId xmlns:a16="http://schemas.microsoft.com/office/drawing/2014/main" val="2956022161"/>
                    </a:ext>
                  </a:extLst>
                </a:gridCol>
                <a:gridCol w="3430749">
                  <a:extLst>
                    <a:ext uri="{9D8B030D-6E8A-4147-A177-3AD203B41FA5}">
                      <a16:colId xmlns:a16="http://schemas.microsoft.com/office/drawing/2014/main" val="1587396103"/>
                    </a:ext>
                  </a:extLst>
                </a:gridCol>
              </a:tblGrid>
              <a:tr h="47803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패턴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패턴 적용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동사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부사 제거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709259"/>
                  </a:ext>
                </a:extLst>
              </a:tr>
              <a:tr h="393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COPD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 cause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56.20%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83%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45247"/>
                  </a:ext>
                </a:extLst>
              </a:tr>
              <a:tr h="478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COPD = effect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8.30%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232814"/>
                  </a:ext>
                </a:extLst>
              </a:tr>
            </a:tbl>
          </a:graphicData>
        </a:graphic>
      </p:graphicFrame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308A53CD-DAF8-BBEF-C4C3-070A654A7798}"/>
              </a:ext>
            </a:extLst>
          </p:cNvPr>
          <p:cNvCxnSpPr/>
          <p:nvPr/>
        </p:nvCxnSpPr>
        <p:spPr>
          <a:xfrm>
            <a:off x="551230" y="3356990"/>
            <a:ext cx="110895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3D371A-47A9-4BB6-95E4-9A7E83869CCA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Result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2A2A82-62E2-4CEE-9F1D-AA3B10B272D6}"/>
              </a:ext>
            </a:extLst>
          </p:cNvPr>
          <p:cNvSpPr/>
          <p:nvPr/>
        </p:nvSpPr>
        <p:spPr>
          <a:xfrm>
            <a:off x="551382" y="769960"/>
            <a:ext cx="3384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   : </a:t>
            </a:r>
            <a:r>
              <a:rPr lang="ko-KR" altLang="en-US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일반적인 인과 추출</a:t>
            </a:r>
          </a:p>
        </p:txBody>
      </p:sp>
    </p:spTree>
    <p:extLst>
      <p:ext uri="{BB962C8B-B14F-4D97-AF65-F5344CB8AC3E}">
        <p14:creationId xmlns:p14="http://schemas.microsoft.com/office/powerpoint/2010/main" val="302125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2">
            <a:extLst>
              <a:ext uri="{FF2B5EF4-FFF2-40B4-BE49-F238E27FC236}">
                <a16:creationId xmlns:a16="http://schemas.microsoft.com/office/drawing/2014/main" id="{21B5EFAB-E283-240E-0D36-9937B5EB3E42}"/>
              </a:ext>
            </a:extLst>
          </p:cNvPr>
          <p:cNvSpPr/>
          <p:nvPr/>
        </p:nvSpPr>
        <p:spPr>
          <a:xfrm>
            <a:off x="695250" y="2348850"/>
            <a:ext cx="4968690" cy="381653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65AB7-F658-4770-A87A-B7A73DEEFC9B}"/>
              </a:ext>
            </a:extLst>
          </p:cNvPr>
          <p:cNvCxnSpPr>
            <a:cxnSpLocks/>
          </p:cNvCxnSpPr>
          <p:nvPr/>
        </p:nvCxnSpPr>
        <p:spPr>
          <a:xfrm>
            <a:off x="433754" y="6471140"/>
            <a:ext cx="11213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D2EBEF-1F70-E227-5696-3FBA3BEADCE2}"/>
                  </a:ext>
                </a:extLst>
              </p:cNvPr>
              <p:cNvSpPr txBox="1"/>
              <p:nvPr/>
            </p:nvSpPr>
            <p:spPr>
              <a:xfrm>
                <a:off x="6793348" y="886269"/>
                <a:ext cx="1965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2"/>
                    </a:solidFill>
                  </a:rPr>
                  <a:t>[</a:t>
                </a:r>
                <a:r>
                  <a:rPr lang="ko-KR" altLang="en-US" b="1" dirty="0">
                    <a:solidFill>
                      <a:schemeClr val="tx2"/>
                    </a:solidFill>
                  </a:rPr>
                  <a:t>동사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b="1" dirty="0">
                    <a:solidFill>
                      <a:schemeClr val="tx2"/>
                    </a:solidFill>
                  </a:rPr>
                  <a:t>부사제거 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X]</a:t>
                </a:r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D2EBEF-1F70-E227-5696-3FBA3BEA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348" y="886269"/>
                <a:ext cx="1965603" cy="369332"/>
              </a:xfrm>
              <a:prstGeom prst="rect">
                <a:avLst/>
              </a:prstGeom>
              <a:blipFill>
                <a:blip r:embed="rId3"/>
                <a:stretch>
                  <a:fillRect l="-2477" t="-11475" r="-185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9FB0CD-0F3B-CD8E-2CF1-C5FC308A84E4}"/>
                  </a:ext>
                </a:extLst>
              </p:cNvPr>
              <p:cNvSpPr txBox="1"/>
              <p:nvPr/>
            </p:nvSpPr>
            <p:spPr>
              <a:xfrm>
                <a:off x="9395110" y="908650"/>
                <a:ext cx="1994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2"/>
                    </a:solidFill>
                  </a:rPr>
                  <a:t>[</a:t>
                </a:r>
                <a:r>
                  <a:rPr lang="ko-KR" altLang="en-US" b="1" dirty="0">
                    <a:solidFill>
                      <a:schemeClr val="tx2"/>
                    </a:solidFill>
                  </a:rPr>
                  <a:t>동사</a:t>
                </a:r>
                <a14:m>
                  <m:oMath xmlns:m="http://schemas.openxmlformats.org/officeDocument/2006/math">
                    <m:r>
                      <a:rPr lang="ko-KR" alt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b="1" dirty="0">
                    <a:solidFill>
                      <a:schemeClr val="tx2"/>
                    </a:solidFill>
                  </a:rPr>
                  <a:t>부사제거 </a:t>
                </a:r>
                <a:r>
                  <a:rPr lang="en-US" altLang="ko-KR" b="1" dirty="0">
                    <a:solidFill>
                      <a:schemeClr val="tx2"/>
                    </a:solidFill>
                  </a:rPr>
                  <a:t>O]</a:t>
                </a:r>
                <a:endParaRPr lang="en-US" altLang="ko-Kore-KR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9FB0CD-0F3B-CD8E-2CF1-C5FC308A8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110" y="908650"/>
                <a:ext cx="1994457" cy="369332"/>
              </a:xfrm>
              <a:prstGeom prst="rect">
                <a:avLst/>
              </a:prstGeom>
              <a:blipFill>
                <a:blip r:embed="rId4"/>
                <a:stretch>
                  <a:fillRect l="-2446" t="-11475" r="-214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AD3E3BA9-7818-C31B-3097-5F3577CBF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667" y="1249651"/>
            <a:ext cx="2091988" cy="4396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F3B339-0DF8-6536-3240-860F24BE7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640" y="1263278"/>
            <a:ext cx="2062626" cy="439684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2C45639-1379-BF30-BDC6-367A5F60A2FF}"/>
              </a:ext>
            </a:extLst>
          </p:cNvPr>
          <p:cNvSpPr/>
          <p:nvPr/>
        </p:nvSpPr>
        <p:spPr>
          <a:xfrm>
            <a:off x="6346479" y="5733320"/>
            <a:ext cx="2989971" cy="3935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bg1"/>
                </a:solidFill>
                <a:highlight>
                  <a:srgbClr val="008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otal_score:0.27699530516431925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DCF69-AFD4-9DF7-7070-180E2E8CE7FF}"/>
              </a:ext>
            </a:extLst>
          </p:cNvPr>
          <p:cNvSpPr txBox="1"/>
          <p:nvPr/>
        </p:nvSpPr>
        <p:spPr>
          <a:xfrm>
            <a:off x="1747311" y="2671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3CEC17-AC21-18B0-3476-3FED762352C6}"/>
              </a:ext>
            </a:extLst>
          </p:cNvPr>
          <p:cNvSpPr txBox="1"/>
          <p:nvPr/>
        </p:nvSpPr>
        <p:spPr>
          <a:xfrm>
            <a:off x="4122347" y="26711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875BF3-608E-90CA-9576-889134FEB2CB}"/>
                  </a:ext>
                </a:extLst>
              </p:cNvPr>
              <p:cNvSpPr txBox="1"/>
              <p:nvPr/>
            </p:nvSpPr>
            <p:spPr>
              <a:xfrm>
                <a:off x="1265742" y="2671136"/>
                <a:ext cx="467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875BF3-608E-90CA-9576-889134FEB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742" y="2671136"/>
                <a:ext cx="4678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5B5739-CFA7-D152-FDF9-8CE5EF564CCB}"/>
                  </a:ext>
                </a:extLst>
              </p:cNvPr>
              <p:cNvSpPr txBox="1"/>
              <p:nvPr/>
            </p:nvSpPr>
            <p:spPr>
              <a:xfrm>
                <a:off x="2099206" y="2671136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5B5739-CFA7-D152-FDF9-8CE5EF564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206" y="2671136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CB0424-D669-AD37-59FA-8ACFEACE1BEF}"/>
              </a:ext>
            </a:extLst>
          </p:cNvPr>
          <p:cNvCxnSpPr>
            <a:cxnSpLocks/>
          </p:cNvCxnSpPr>
          <p:nvPr/>
        </p:nvCxnSpPr>
        <p:spPr>
          <a:xfrm>
            <a:off x="1911803" y="3080871"/>
            <a:ext cx="0" cy="54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D5E4CF-6341-AC37-8CDC-D7F91B039B23}"/>
                  </a:ext>
                </a:extLst>
              </p:cNvPr>
              <p:cNvSpPr txBox="1"/>
              <p:nvPr/>
            </p:nvSpPr>
            <p:spPr>
              <a:xfrm>
                <a:off x="1350813" y="3662153"/>
                <a:ext cx="1202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D5E4CF-6341-AC37-8CDC-D7F91B03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813" y="3662153"/>
                <a:ext cx="1202573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52AB3C-FFBF-13C5-3EDE-D769F340DEEC}"/>
                  </a:ext>
                </a:extLst>
              </p:cNvPr>
              <p:cNvSpPr txBox="1"/>
              <p:nvPr/>
            </p:nvSpPr>
            <p:spPr>
              <a:xfrm>
                <a:off x="4523931" y="2671136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52AB3C-FFBF-13C5-3EDE-D769F340D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931" y="2671136"/>
                <a:ext cx="4573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4FD718E-33E9-506D-A002-F006083653C6}"/>
              </a:ext>
            </a:extLst>
          </p:cNvPr>
          <p:cNvCxnSpPr>
            <a:cxnSpLocks/>
          </p:cNvCxnSpPr>
          <p:nvPr/>
        </p:nvCxnSpPr>
        <p:spPr>
          <a:xfrm>
            <a:off x="4483634" y="3040468"/>
            <a:ext cx="0" cy="540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E4361F-2F93-F263-B29F-C741919B43EC}"/>
                  </a:ext>
                </a:extLst>
              </p:cNvPr>
              <p:cNvSpPr txBox="1"/>
              <p:nvPr/>
            </p:nvSpPr>
            <p:spPr>
              <a:xfrm>
                <a:off x="4052298" y="3662153"/>
                <a:ext cx="862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E4361F-2F93-F263-B29F-C741919B4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298" y="3662153"/>
                <a:ext cx="86267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7A9DDD4-A9FF-F339-2419-AE7EC83C4FB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1952100" y="4031485"/>
            <a:ext cx="745927" cy="62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4F7D816-9146-A4B5-640E-EE760E40B018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3675700" y="4031485"/>
            <a:ext cx="807934" cy="62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86AB32-DE12-FE55-A06A-2CB9E7E876AB}"/>
                  </a:ext>
                </a:extLst>
              </p:cNvPr>
              <p:cNvSpPr txBox="1"/>
              <p:nvPr/>
            </p:nvSpPr>
            <p:spPr>
              <a:xfrm>
                <a:off x="366889" y="4238622"/>
                <a:ext cx="5619251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86AB32-DE12-FE55-A06A-2CB9E7E87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89" y="4238622"/>
                <a:ext cx="5619251" cy="1754326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직사각형 54">
            <a:extLst>
              <a:ext uri="{FF2B5EF4-FFF2-40B4-BE49-F238E27FC236}">
                <a16:creationId xmlns:a16="http://schemas.microsoft.com/office/drawing/2014/main" id="{8C6CAA34-93BA-AB92-FC8D-FE60338B8476}"/>
              </a:ext>
            </a:extLst>
          </p:cNvPr>
          <p:cNvSpPr/>
          <p:nvPr/>
        </p:nvSpPr>
        <p:spPr>
          <a:xfrm>
            <a:off x="6542614" y="1694260"/>
            <a:ext cx="2362051" cy="234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75C4699-3152-59D1-F715-5FAB3371CFC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663940" y="1758029"/>
            <a:ext cx="878674" cy="533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84F612E-47CA-7DF9-256C-0415AE843594}"/>
              </a:ext>
            </a:extLst>
          </p:cNvPr>
          <p:cNvSpPr/>
          <p:nvPr/>
        </p:nvSpPr>
        <p:spPr>
          <a:xfrm>
            <a:off x="520318" y="1511134"/>
            <a:ext cx="5359652" cy="621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(</a:t>
            </a:r>
            <a:r>
              <a:rPr lang="en-US" sz="1600" dirty="0" err="1"/>
              <a:t>copd</a:t>
            </a:r>
            <a:r>
              <a:rPr lang="en-US" sz="1600" dirty="0"/>
              <a:t>, death) was the cause &amp; effect in 12 sentences in which the cause, effect was correctly extracted </a:t>
            </a:r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id="{DAE582D2-DF26-9A85-79F6-B350161C8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07108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자유형 30">
            <a:extLst>
              <a:ext uri="{FF2B5EF4-FFF2-40B4-BE49-F238E27FC236}">
                <a16:creationId xmlns:a16="http://schemas.microsoft.com/office/drawing/2014/main" id="{88292A70-315D-9546-4DBD-AABD06822C96}"/>
              </a:ext>
            </a:extLst>
          </p:cNvPr>
          <p:cNvSpPr/>
          <p:nvPr/>
        </p:nvSpPr>
        <p:spPr>
          <a:xfrm flipV="1">
            <a:off x="0" y="6289822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9969847-4539-48D1-5B95-62E17E685EEA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592F6C-3248-1843-57C6-05752046312B}"/>
              </a:ext>
            </a:extLst>
          </p:cNvPr>
          <p:cNvSpPr/>
          <p:nvPr/>
        </p:nvSpPr>
        <p:spPr>
          <a:xfrm>
            <a:off x="9120420" y="5733320"/>
            <a:ext cx="2808390" cy="38194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bg1"/>
                </a:solidFill>
                <a:highlight>
                  <a:srgbClr val="008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otal_score:0.6421636615811374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B21BF-4547-5D35-B363-4CA7F778337E}"/>
              </a:ext>
            </a:extLst>
          </p:cNvPr>
          <p:cNvSpPr txBox="1"/>
          <p:nvPr/>
        </p:nvSpPr>
        <p:spPr>
          <a:xfrm>
            <a:off x="616490" y="1114939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PPV</a:t>
            </a:r>
          </a:p>
        </p:txBody>
      </p:sp>
      <p:sp>
        <p:nvSpPr>
          <p:cNvPr id="32" name="모서리가 둥근 직사각형 32">
            <a:extLst>
              <a:ext uri="{FF2B5EF4-FFF2-40B4-BE49-F238E27FC236}">
                <a16:creationId xmlns:a16="http://schemas.microsoft.com/office/drawing/2014/main" id="{B302D51E-9F71-84E8-C35B-ECB4EF54ED29}"/>
              </a:ext>
            </a:extLst>
          </p:cNvPr>
          <p:cNvSpPr/>
          <p:nvPr/>
        </p:nvSpPr>
        <p:spPr>
          <a:xfrm>
            <a:off x="6312305" y="764630"/>
            <a:ext cx="5472760" cy="5472760"/>
          </a:xfrm>
          <a:prstGeom prst="roundRect">
            <a:avLst>
              <a:gd name="adj" fmla="val 6741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6C5D2FB1-456B-BB42-EC70-D1AA92A1EF30}"/>
              </a:ext>
            </a:extLst>
          </p:cNvPr>
          <p:cNvCxnSpPr>
            <a:stCxn id="32" idx="0"/>
            <a:endCxn id="32" idx="2"/>
          </p:cNvCxnSpPr>
          <p:nvPr/>
        </p:nvCxnSpPr>
        <p:spPr>
          <a:xfrm>
            <a:off x="9048685" y="764630"/>
            <a:ext cx="0" cy="5472760"/>
          </a:xfrm>
          <a:prstGeom prst="line">
            <a:avLst/>
          </a:prstGeom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E6F0ED-2398-FF7C-7E2B-58B024631366}"/>
              </a:ext>
            </a:extLst>
          </p:cNvPr>
          <p:cNvSpPr txBox="1"/>
          <p:nvPr/>
        </p:nvSpPr>
        <p:spPr>
          <a:xfrm>
            <a:off x="3719670" y="5589300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하위노드를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고려하여</a:t>
            </a:r>
            <a:endParaRPr kumimoji="1"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인과쌍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조합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D406EAC-837C-4F46-9CD0-845F30E3A80D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Result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A2609C-1B06-4DBE-9387-45F05C3645DD}"/>
              </a:ext>
            </a:extLst>
          </p:cNvPr>
          <p:cNvSpPr/>
          <p:nvPr/>
        </p:nvSpPr>
        <p:spPr>
          <a:xfrm>
            <a:off x="551382" y="769960"/>
            <a:ext cx="468049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   : </a:t>
            </a:r>
            <a:r>
              <a:rPr lang="ko-KR" altLang="en-US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하위 노드를 고려한 인과 추출</a:t>
            </a:r>
          </a:p>
        </p:txBody>
      </p:sp>
    </p:spTree>
    <p:extLst>
      <p:ext uri="{BB962C8B-B14F-4D97-AF65-F5344CB8AC3E}">
        <p14:creationId xmlns:p14="http://schemas.microsoft.com/office/powerpoint/2010/main" val="2345571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C41A9DA-12E8-298C-E2A3-22610EAED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70"/>
          <a:stretch/>
        </p:blipFill>
        <p:spPr>
          <a:xfrm>
            <a:off x="2645567" y="3357563"/>
            <a:ext cx="2226471" cy="222787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B497DF-9A9B-E74B-E368-97A325F98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50" y="332570"/>
            <a:ext cx="5832810" cy="583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4565AB7-F658-4770-A87A-B7A73DEEFC9B}"/>
              </a:ext>
            </a:extLst>
          </p:cNvPr>
          <p:cNvCxnSpPr>
            <a:cxnSpLocks/>
          </p:cNvCxnSpPr>
          <p:nvPr/>
        </p:nvCxnSpPr>
        <p:spPr>
          <a:xfrm>
            <a:off x="433754" y="6471140"/>
            <a:ext cx="1121312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421CE29-3AD8-2E78-1B26-B5928EFA9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639"/>
          <a:stretch/>
        </p:blipFill>
        <p:spPr>
          <a:xfrm>
            <a:off x="479220" y="3356990"/>
            <a:ext cx="2226471" cy="2372523"/>
          </a:xfrm>
          <a:prstGeom prst="rect">
            <a:avLst/>
          </a:prstGeom>
        </p:spPr>
      </p:pic>
      <p:sp>
        <p:nvSpPr>
          <p:cNvPr id="13" name="자유형 30">
            <a:extLst>
              <a:ext uri="{FF2B5EF4-FFF2-40B4-BE49-F238E27FC236}">
                <a16:creationId xmlns:a16="http://schemas.microsoft.com/office/drawing/2014/main" id="{6C313022-1FA7-A7E4-BFD8-B59568307FF4}"/>
              </a:ext>
            </a:extLst>
          </p:cNvPr>
          <p:cNvSpPr/>
          <p:nvPr/>
        </p:nvSpPr>
        <p:spPr>
          <a:xfrm flipV="1">
            <a:off x="0" y="6289822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0BE231-5ABD-FE6F-59C0-AB9885B644FD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32">
            <a:extLst>
              <a:ext uri="{FF2B5EF4-FFF2-40B4-BE49-F238E27FC236}">
                <a16:creationId xmlns:a16="http://schemas.microsoft.com/office/drawing/2014/main" id="{24E46849-9FFB-05BE-C78E-FD9520F5183B}"/>
              </a:ext>
            </a:extLst>
          </p:cNvPr>
          <p:cNvSpPr/>
          <p:nvPr/>
        </p:nvSpPr>
        <p:spPr>
          <a:xfrm>
            <a:off x="5735950" y="337169"/>
            <a:ext cx="5904820" cy="5622959"/>
          </a:xfrm>
          <a:prstGeom prst="roundRect">
            <a:avLst>
              <a:gd name="adj" fmla="val 6741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D14F88-5DC7-5AA6-22DB-91AEEF70BA70}"/>
              </a:ext>
            </a:extLst>
          </p:cNvPr>
          <p:cNvSpPr/>
          <p:nvPr/>
        </p:nvSpPr>
        <p:spPr>
          <a:xfrm>
            <a:off x="911280" y="1412720"/>
            <a:ext cx="3672510" cy="172824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[Final Version</a:t>
            </a:r>
            <a:r>
              <a:rPr lang="en-US" altLang="ko-KR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- 110 corpus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ore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ore-KR" sz="1600" b="1" dirty="0">
                <a:solidFill>
                  <a:srgbClr val="FF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 - 1329 after stop words removed</a:t>
            </a:r>
            <a:r>
              <a:rPr lang="en-US" altLang="ko-Kore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r>
              <a:rPr lang="en-US" altLang="ko-Kore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- 48 patterns</a:t>
            </a:r>
          </a:p>
          <a:p>
            <a:r>
              <a:rPr lang="en-US" altLang="ko-Kore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Verbs &amp; Adverbs excluded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73A5F1-3F58-05D5-D29D-AED3F4029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67" b="2759"/>
          <a:stretch/>
        </p:blipFill>
        <p:spPr>
          <a:xfrm>
            <a:off x="2644276" y="3591176"/>
            <a:ext cx="2226471" cy="2142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D5FCA05-9BEE-2C1C-0CDE-75688F011493}"/>
              </a:ext>
            </a:extLst>
          </p:cNvPr>
          <p:cNvSpPr/>
          <p:nvPr/>
        </p:nvSpPr>
        <p:spPr>
          <a:xfrm>
            <a:off x="479220" y="3356990"/>
            <a:ext cx="4392818" cy="237633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F1ABE7A-8CEA-E920-E181-CFF20A9EE6F9}"/>
              </a:ext>
            </a:extLst>
          </p:cNvPr>
          <p:cNvCxnSpPr>
            <a:cxnSpLocks/>
          </p:cNvCxnSpPr>
          <p:nvPr/>
        </p:nvCxnSpPr>
        <p:spPr>
          <a:xfrm>
            <a:off x="5231880" y="332570"/>
            <a:ext cx="0" cy="5616780"/>
          </a:xfrm>
          <a:prstGeom prst="line">
            <a:avLst/>
          </a:prstGeom>
          <a:ln w="190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FF0423-624C-45B9-8C78-D624E6B1636A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Result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2DC8C8-67DE-4726-AEF3-DE2AAF577A11}"/>
              </a:ext>
            </a:extLst>
          </p:cNvPr>
          <p:cNvSpPr/>
          <p:nvPr/>
        </p:nvSpPr>
        <p:spPr>
          <a:xfrm>
            <a:off x="551382" y="769960"/>
            <a:ext cx="2808237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Overall Results</a:t>
            </a:r>
            <a:endParaRPr lang="ko-KR" altLang="en-US" sz="2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09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EF9541-5801-D44B-8FDE-6F98050C07CD}"/>
              </a:ext>
            </a:extLst>
          </p:cNvPr>
          <p:cNvSpPr txBox="1"/>
          <p:nvPr/>
        </p:nvSpPr>
        <p:spPr>
          <a:xfrm>
            <a:off x="4393710" y="1603339"/>
            <a:ext cx="7319070" cy="36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effectLst/>
                <a:latin typeface="나눔고딕" pitchFamily="2" charset="-127"/>
                <a:ea typeface="나눔고딕" pitchFamily="2" charset="-127"/>
              </a:rPr>
              <a:t>1.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COPD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에 관한 각종 </a:t>
            </a:r>
            <a:r>
              <a:rPr lang="ko-KR" altLang="en-US" kern="0" spc="0" dirty="0">
                <a:solidFill>
                  <a:srgbClr val="0B65BA"/>
                </a:solidFill>
                <a:effectLst/>
                <a:latin typeface="나눔고딕" pitchFamily="2" charset="-127"/>
                <a:ea typeface="나눔고딕" pitchFamily="2" charset="-127"/>
              </a:rPr>
              <a:t>연구 및 인과관계 규명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에 활용 가능할 뿐더러 각종 질병들의 본 문제들을 해결하는 것에 있어 도움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effectLst/>
                <a:latin typeface="나눔고딕" pitchFamily="2" charset="-127"/>
                <a:ea typeface="나눔고딕" pitchFamily="2" charset="-127"/>
              </a:rPr>
              <a:t>2.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변이될 가능성이 농후한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COPD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바이러스의 특성과 변화 요인 등을 발 빠르게 판단하여 </a:t>
            </a:r>
            <a:r>
              <a:rPr lang="ko-KR" altLang="en-US" kern="0" spc="0" dirty="0">
                <a:solidFill>
                  <a:srgbClr val="0B65BA"/>
                </a:solidFill>
                <a:effectLst/>
                <a:latin typeface="나눔고딕" pitchFamily="2" charset="-127"/>
                <a:ea typeface="나눔고딕" pitchFamily="2" charset="-127"/>
              </a:rPr>
              <a:t>바이러스 치료와 예방책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준비 가능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latin typeface="나눔고딕" pitchFamily="2" charset="-127"/>
                <a:ea typeface="나눔고딕" pitchFamily="2" charset="-127"/>
              </a:rPr>
              <a:t>3. </a:t>
            </a:r>
            <a:r>
              <a:rPr lang="ko-KR" altLang="en-US" kern="0" dirty="0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확산이 빠른 다른 질병의 인과관계를 예측하여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kern="0" spc="0" dirty="0">
                <a:solidFill>
                  <a:srgbClr val="0B65BA"/>
                </a:solidFill>
                <a:effectLst/>
                <a:latin typeface="나눔고딕" pitchFamily="2" charset="-127"/>
                <a:ea typeface="나눔고딕" pitchFamily="2" charset="-127"/>
              </a:rPr>
              <a:t>정부 및 병원 방역</a:t>
            </a:r>
            <a:r>
              <a:rPr lang="ko-KR" altLang="en-US" kern="0" spc="0" dirty="0">
                <a:effectLst/>
                <a:latin typeface="나눔고딕" pitchFamily="2" charset="-127"/>
                <a:ea typeface="나눔고딕" pitchFamily="2" charset="-127"/>
              </a:rPr>
              <a:t>에</a:t>
            </a:r>
            <a:r>
              <a:rPr lang="ko-KR" altLang="en-US" kern="0" spc="0" dirty="0">
                <a:solidFill>
                  <a:srgbClr val="0B65BA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kern="0" spc="0" dirty="0">
              <a:solidFill>
                <a:srgbClr val="0B65BA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나눔고딕" pitchFamily="2" charset="-127"/>
                <a:ea typeface="나눔고딕" pitchFamily="2" charset="-127"/>
              </a:rPr>
              <a:t>활용 가능</a:t>
            </a:r>
            <a:endParaRPr lang="ko-KR" altLang="en-US" kern="0" spc="0" dirty="0">
              <a:solidFill>
                <a:srgbClr val="000000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AE549-907D-4CCA-A658-6627EBC38BD9}"/>
              </a:ext>
            </a:extLst>
          </p:cNvPr>
          <p:cNvSpPr/>
          <p:nvPr/>
        </p:nvSpPr>
        <p:spPr>
          <a:xfrm>
            <a:off x="551384" y="332570"/>
            <a:ext cx="2660267" cy="54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152FA-BF22-455A-B44D-836ADE74B5A2}"/>
              </a:ext>
            </a:extLst>
          </p:cNvPr>
          <p:cNvSpPr/>
          <p:nvPr/>
        </p:nvSpPr>
        <p:spPr>
          <a:xfrm>
            <a:off x="551382" y="769960"/>
            <a:ext cx="2952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   : </a:t>
            </a:r>
            <a:r>
              <a:rPr lang="ko-KR" altLang="en-US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기대효과 및 활용방안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7821AA-91A0-5485-3DC3-C5F5213AF502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Result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pic>
        <p:nvPicPr>
          <p:cNvPr id="4" name="그림 3" descr="사람, 의류, 가장, 가운이(가) 표시된 사진&#10;&#10;자동 생성된 설명">
            <a:extLst>
              <a:ext uri="{FF2B5EF4-FFF2-40B4-BE49-F238E27FC236}">
                <a16:creationId xmlns:a16="http://schemas.microsoft.com/office/drawing/2014/main" id="{A007CBF8-BBA7-3A67-D856-048C6BD78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9219" l="9896" r="89974">
                        <a14:foregroundMark x1="23438" y1="16211" x2="27744" y2="14969"/>
                        <a14:foregroundMark x1="30534" y1="17019" x2="33333" y2="18164"/>
                        <a14:foregroundMark x1="25816" y1="15089" x2="29711" y2="16683"/>
                        <a14:foregroundMark x1="31744" y1="15117" x2="32682" y2="16992"/>
                        <a14:foregroundMark x1="21224" y1="17773" x2="24385" y2="15179"/>
                        <a14:foregroundMark x1="22266" y1="18164" x2="27321" y2="14995"/>
                        <a14:foregroundMark x1="23438" y1="21289" x2="26172" y2="21875"/>
                        <a14:foregroundMark x1="28776" y1="20117" x2="33088" y2="37155"/>
                        <a14:foregroundMark x1="30078" y1="19531" x2="34478" y2="37072"/>
                        <a14:foregroundMark x1="30469" y1="20898" x2="33801" y2="37113"/>
                        <a14:foregroundMark x1="35145" y1="46383" x2="35677" y2="50000"/>
                        <a14:foregroundMark x1="31510" y1="21680" x2="33781" y2="37114"/>
                        <a14:foregroundMark x1="34065" y1="34268" x2="34546" y2="37068"/>
                        <a14:foregroundMark x1="33567" y1="31367" x2="33921" y2="33428"/>
                        <a14:foregroundMark x1="31771" y1="20898" x2="33538" y2="31197"/>
                        <a14:foregroundMark x1="33853" y1="33393" x2="34069" y2="37097"/>
                        <a14:foregroundMark x1="33784" y1="32213" x2="33837" y2="33125"/>
                        <a14:foregroundMark x1="33203" y1="22266" x2="33781" y2="32168"/>
                        <a14:foregroundMark x1="60286" y1="26563" x2="61198" y2="6250"/>
                        <a14:foregroundMark x1="61198" y1="6250" x2="71224" y2="20117"/>
                        <a14:foregroundMark x1="71224" y1="20117" x2="70703" y2="29492"/>
                        <a14:foregroundMark x1="81771" y1="58398" x2="77083" y2="82813"/>
                        <a14:foregroundMark x1="77083" y1="82813" x2="73958" y2="88477"/>
                        <a14:foregroundMark x1="51172" y1="78516" x2="53255" y2="96094"/>
                        <a14:foregroundMark x1="53255" y1="96094" x2="54036" y2="98438"/>
                        <a14:foregroundMark x1="72917" y1="82617" x2="67708" y2="77734"/>
                        <a14:foregroundMark x1="40495" y1="83789" x2="42188" y2="99219"/>
                        <a14:backgroundMark x1="80990" y1="92969" x2="80729" y2="93555"/>
                        <a14:backgroundMark x1="80078" y1="92578" x2="81510" y2="98828"/>
                        <a14:backgroundMark x1="19010" y1="17383" x2="21615" y2="11133"/>
                        <a14:backgroundMark x1="16667" y1="16211" x2="21875" y2="12500"/>
                        <a14:backgroundMark x1="24740" y1="11719" x2="30990" y2="11328"/>
                        <a14:backgroundMark x1="28906" y1="11328" x2="32292" y2="14258"/>
                        <a14:backgroundMark x1="19010" y1="16211" x2="25260" y2="11133"/>
                        <a14:backgroundMark x1="36719" y1="43555" x2="34635" y2="35742"/>
                        <a14:backgroundMark x1="35938" y1="41211" x2="34375" y2="35547"/>
                        <a14:backgroundMark x1="33854" y1="37109" x2="33984" y2="41992"/>
                        <a14:backgroundMark x1="34505" y1="41602" x2="35026" y2="42188"/>
                        <a14:backgroundMark x1="35156" y1="42773" x2="35156" y2="42773"/>
                        <a14:backgroundMark x1="35156" y1="42773" x2="35156" y2="42773"/>
                        <a14:backgroundMark x1="35156" y1="42773" x2="35156" y2="42773"/>
                        <a14:backgroundMark x1="35156" y1="42578" x2="35156" y2="42578"/>
                        <a14:backgroundMark x1="35156" y1="42578" x2="35156" y2="42578"/>
                        <a14:backgroundMark x1="34896" y1="42383" x2="37109" y2="43164"/>
                        <a14:backgroundMark x1="34115" y1="38867" x2="35547" y2="33789"/>
                        <a14:backgroundMark x1="34245" y1="38086" x2="35026" y2="33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70" y="1809346"/>
            <a:ext cx="5280556" cy="35203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800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19420" y="2924930"/>
            <a:ext cx="0" cy="90930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279470" y="3098054"/>
            <a:ext cx="453663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5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Reference</a:t>
            </a:r>
            <a:endParaRPr lang="ko-KR" altLang="en-US" sz="5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05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32">
            <a:extLst>
              <a:ext uri="{FF2B5EF4-FFF2-40B4-BE49-F238E27FC236}">
                <a16:creationId xmlns:a16="http://schemas.microsoft.com/office/drawing/2014/main" id="{68F17771-4284-1714-2EB3-A83F3A9794D3}"/>
              </a:ext>
            </a:extLst>
          </p:cNvPr>
          <p:cNvSpPr/>
          <p:nvPr/>
        </p:nvSpPr>
        <p:spPr>
          <a:xfrm>
            <a:off x="407210" y="1556740"/>
            <a:ext cx="11593610" cy="4032560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61BB8-DD96-4DC2-8B59-6AA14487980E}"/>
              </a:ext>
            </a:extLst>
          </p:cNvPr>
          <p:cNvSpPr txBox="1"/>
          <p:nvPr/>
        </p:nvSpPr>
        <p:spPr>
          <a:xfrm>
            <a:off x="599451" y="436460"/>
            <a:ext cx="197810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Reference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70BE231-5ABD-FE6F-59C0-AB9885B644FD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C99629-121B-C2F3-A490-0929EAEB0DFE}"/>
              </a:ext>
            </a:extLst>
          </p:cNvPr>
          <p:cNvSpPr txBox="1"/>
          <p:nvPr/>
        </p:nvSpPr>
        <p:spPr>
          <a:xfrm>
            <a:off x="335200" y="1844780"/>
            <a:ext cx="11665620" cy="329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Batang" panose="02030600000101010101" pitchFamily="18" charset="-127"/>
              </a:rPr>
              <a:t>[1] event causality extraction based on connectives analysis</a:t>
            </a:r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marL="45720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Batang" panose="02030600000101010101" pitchFamily="18" charset="-127"/>
              </a:rPr>
              <a:t>[2] Knowledge-oriented CNN for causal relation extraction from natural language texts</a:t>
            </a:r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marL="45720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Batang" panose="02030600000101010101" pitchFamily="18" charset="-127"/>
              </a:rPr>
              <a:t>[3] Commonsense causal reasoning between short texts</a:t>
            </a:r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marL="45720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Batang" panose="02030600000101010101" pitchFamily="18" charset="-127"/>
              </a:rPr>
              <a:t>[4] On Event Causality Detection in Tweets</a:t>
            </a:r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marL="457200" marR="0" indent="0" algn="l" fontAlgn="base" latinLnBrk="0">
              <a:spcBef>
                <a:spcPts val="0"/>
              </a:spcBef>
              <a:spcAft>
                <a:spcPts val="80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Batang" panose="02030600000101010101" pitchFamily="18" charset="-127"/>
              </a:rPr>
              <a:t>[5] Automatic Extraction of Causal Relations from Natural Language Texts</a:t>
            </a:r>
          </a:p>
          <a:p>
            <a:pPr marL="457200" marR="0" indent="0" algn="l" fontAlgn="base" latinLnBrk="0">
              <a:spcBef>
                <a:spcPts val="0"/>
              </a:spcBef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Batang" panose="02030600000101010101" pitchFamily="18" charset="-127"/>
              </a:rPr>
              <a:t>    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Batang" panose="02030600000101010101" pitchFamily="18" charset="-127"/>
              </a:rPr>
              <a:t> : A Comprehensive Survey</a:t>
            </a:r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marL="45720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Batang" panose="02030600000101010101" pitchFamily="18" charset="-127"/>
              </a:rPr>
              <a:t>[6] Extracting health-related causality from twitter messages using natural language processing</a:t>
            </a:r>
            <a:endParaRPr lang="en-US" altLang="ko-KR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자유형 30">
            <a:extLst>
              <a:ext uri="{FF2B5EF4-FFF2-40B4-BE49-F238E27FC236}">
                <a16:creationId xmlns:a16="http://schemas.microsoft.com/office/drawing/2014/main" id="{7E950127-69C3-EDF4-C9F2-4EF8D0304240}"/>
              </a:ext>
            </a:extLst>
          </p:cNvPr>
          <p:cNvSpPr/>
          <p:nvPr/>
        </p:nvSpPr>
        <p:spPr>
          <a:xfrm flipV="1">
            <a:off x="0" y="6289822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6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EF9541-5801-D44B-8FDE-6F98050C07CD}"/>
              </a:ext>
            </a:extLst>
          </p:cNvPr>
          <p:cNvSpPr txBox="1"/>
          <p:nvPr/>
        </p:nvSpPr>
        <p:spPr>
          <a:xfrm>
            <a:off x="5519920" y="1349903"/>
            <a:ext cx="6524110" cy="419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국내의 경우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45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이상 성인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명 중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명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65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세 이상 노인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명 중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명이 앓고 있는 발병성이 흔한 질환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세계보건기구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(WHO)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따르면 </a:t>
            </a:r>
            <a:r>
              <a:rPr lang="en-US" altLang="ko-KR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lang="ko-KR" altLang="en-US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전세계 </a:t>
            </a:r>
            <a:r>
              <a:rPr lang="en-US" altLang="ko-KR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lang="ko-KR" altLang="en-US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 사망</a:t>
            </a:r>
            <a:endParaRPr lang="en-US" altLang="ko-KR" b="1" dirty="0">
              <a:solidFill>
                <a:srgbClr val="0A82E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lang="ko-KR" altLang="en-US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원인 중 </a:t>
            </a:r>
            <a:r>
              <a:rPr lang="en-US" altLang="ko-KR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발표하였고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2050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년에는 전세계 사망 원인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1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위에 오를 것이라는 전망을 밝힘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하지만 질환의 빈도나 심각성에 비해 잘 알려지지 않아 </a:t>
            </a:r>
            <a:r>
              <a:rPr lang="ko-KR" altLang="en-US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발병</a:t>
            </a:r>
            <a:endParaRPr lang="en-US" altLang="ko-KR" b="1" dirty="0">
              <a:solidFill>
                <a:srgbClr val="0A82E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lang="ko-KR" altLang="en-US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원인</a:t>
            </a:r>
            <a:r>
              <a:rPr lang="en-US" altLang="ko-KR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치료 방안 파악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쉽지 않으며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발병 초기에는 눈에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띄는 징후가 나타나지 않아 </a:t>
            </a:r>
            <a:r>
              <a:rPr lang="ko-KR" altLang="en-US" b="1" dirty="0">
                <a:solidFill>
                  <a:srgbClr val="0A82E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조기 진단의 어려움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발생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AE549-907D-4CCA-A658-6627EBC38BD9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Introduction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152FA-BF22-455A-B44D-836ADE74B5A2}"/>
              </a:ext>
            </a:extLst>
          </p:cNvPr>
          <p:cNvSpPr/>
          <p:nvPr/>
        </p:nvSpPr>
        <p:spPr>
          <a:xfrm>
            <a:off x="551382" y="769960"/>
            <a:ext cx="7776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   : </a:t>
            </a:r>
            <a:r>
              <a:rPr lang="ko-KR" altLang="en-US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만성폐쇄성폐질환</a:t>
            </a:r>
            <a:r>
              <a:rPr lang="en-US" altLang="ko-KR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(COPD) </a:t>
            </a:r>
            <a:r>
              <a:rPr lang="ko-KR" altLang="en-US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분야의 인과관계추출</a:t>
            </a:r>
            <a:r>
              <a:rPr lang="en-US" altLang="ko-KR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목적</a:t>
            </a:r>
          </a:p>
        </p:txBody>
      </p:sp>
      <p:pic>
        <p:nvPicPr>
          <p:cNvPr id="1026" name="Picture 2" descr="마이크로바이옴, 비흡연자 COPD 예방할 수 있을까? &lt; 소화기/류마티스 &lt; 호흡기/알레르기/감염 &lt; 학술 &lt; 기사본문 - 메디칼업저버">
            <a:extLst>
              <a:ext uri="{FF2B5EF4-FFF2-40B4-BE49-F238E27FC236}">
                <a16:creationId xmlns:a16="http://schemas.microsoft.com/office/drawing/2014/main" id="{9A33596E-F14C-478E-B544-33E5CB30C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1" y="2274199"/>
            <a:ext cx="4896680" cy="23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5E53C5-7EA6-428E-BAE9-69C8E4C38EB9}"/>
              </a:ext>
            </a:extLst>
          </p:cNvPr>
          <p:cNvSpPr txBox="1"/>
          <p:nvPr/>
        </p:nvSpPr>
        <p:spPr>
          <a:xfrm>
            <a:off x="582523" y="4831632"/>
            <a:ext cx="4536630" cy="3631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* </a:t>
            </a:r>
            <a:r>
              <a:rPr lang="ko-KR" altLang="en-US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출처 </a:t>
            </a:r>
            <a:r>
              <a:rPr lang="en-US" altLang="ko-KR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</a:t>
            </a:r>
            <a:r>
              <a:rPr lang="ko-KR" altLang="en-US" sz="1100" spc="-10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메디칼</a:t>
            </a:r>
            <a:r>
              <a:rPr lang="ko-KR" altLang="en-US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ko-KR" altLang="en-US" sz="1100" spc="-10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업저버</a:t>
            </a:r>
            <a:r>
              <a:rPr lang="ko-KR" altLang="en-US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en-US" altLang="ko-KR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&lt;</a:t>
            </a:r>
            <a:r>
              <a:rPr lang="ko-KR" altLang="en-US" sz="1100" spc="-10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마이크로바이옴</a:t>
            </a:r>
            <a:r>
              <a:rPr lang="en-US" altLang="ko-KR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, </a:t>
            </a:r>
            <a:r>
              <a:rPr lang="ko-KR" altLang="en-US" sz="1100" spc="-10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비흡현자</a:t>
            </a:r>
            <a:r>
              <a:rPr lang="ko-KR" altLang="en-US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lang="en-US" altLang="ko-KR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COPD </a:t>
            </a:r>
            <a:r>
              <a:rPr lang="ko-KR" altLang="en-US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예방할 수 있을까</a:t>
            </a:r>
            <a:r>
              <a:rPr lang="en-US" altLang="ko-KR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?&gt;</a:t>
            </a:r>
          </a:p>
          <a:p>
            <a:pPr>
              <a:lnSpc>
                <a:spcPct val="80000"/>
              </a:lnSpc>
              <a:defRPr lang="ko-KR" altLang="en-US"/>
            </a:pPr>
            <a:r>
              <a:rPr lang="en-US" altLang="ko-KR" sz="11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              http://www.monews.co.kr/news/articleView.html?idxno=206034</a:t>
            </a:r>
            <a:endParaRPr lang="ko-KR" altLang="en-US" sz="1100" spc="-10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76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EF9541-5801-D44B-8FDE-6F98050C07CD}"/>
              </a:ext>
            </a:extLst>
          </p:cNvPr>
          <p:cNvSpPr txBox="1"/>
          <p:nvPr/>
        </p:nvSpPr>
        <p:spPr>
          <a:xfrm>
            <a:off x="5702623" y="1569435"/>
            <a:ext cx="5976830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만성폐쇄성폐질환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(COPD)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발병 원인 또는 연관성을 갖는 단어를 파악한다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COPD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관련하여 해당 질병의 </a:t>
            </a:r>
            <a:r>
              <a:rPr lang="ko-KR" altLang="en-US" b="1" dirty="0">
                <a:solidFill>
                  <a:srgbClr val="0B65B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알려지지 않았던</a:t>
            </a:r>
            <a:r>
              <a:rPr lang="en-US" altLang="ko-KR" b="1" dirty="0">
                <a:solidFill>
                  <a:srgbClr val="0B65B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rgbClr val="0B65B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원인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과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B65B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더불어 </a:t>
            </a:r>
            <a:r>
              <a:rPr lang="ko-KR" altLang="en-US" b="1" dirty="0">
                <a:solidFill>
                  <a:srgbClr val="0B65B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어떤 단어가 해당 질병과 </a:t>
            </a:r>
            <a:r>
              <a:rPr lang="ko-KR" altLang="en-US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관련이</a:t>
            </a:r>
            <a:r>
              <a:rPr lang="ko-KR" altLang="en-US" b="1" dirty="0">
                <a:solidFill>
                  <a:srgbClr val="0B65B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있는지</a:t>
            </a:r>
            <a:endParaRPr lang="en-US" altLang="ko-KR" b="1" dirty="0">
              <a:solidFill>
                <a:schemeClr val="accent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B65B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유추해낼 수 있다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인과관계 분석을 바탕으로 </a:t>
            </a:r>
            <a:r>
              <a:rPr lang="ko-KR" altLang="en-US" b="1" dirty="0">
                <a:solidFill>
                  <a:srgbClr val="0B65B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인과 그래프</a:t>
            </a:r>
            <a:r>
              <a:rPr lang="en-US" altLang="ko-KR" b="1" dirty="0">
                <a:solidFill>
                  <a:srgbClr val="0B65B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(Casual Net)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시각화하여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이용도와 식별도를 높인다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E6735-A59C-48F0-B569-71E41D4B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0" y="1338112"/>
            <a:ext cx="3410206" cy="4471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BECD251-EBE2-4A1F-84F5-0E13150F9294}"/>
              </a:ext>
            </a:extLst>
          </p:cNvPr>
          <p:cNvCxnSpPr/>
          <p:nvPr/>
        </p:nvCxnSpPr>
        <p:spPr>
          <a:xfrm>
            <a:off x="4799820" y="3574076"/>
            <a:ext cx="792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F37CE9-E942-43FE-BF1E-4D54FE7B867A}"/>
              </a:ext>
            </a:extLst>
          </p:cNvPr>
          <p:cNvSpPr txBox="1"/>
          <p:nvPr/>
        </p:nvSpPr>
        <p:spPr>
          <a:xfrm>
            <a:off x="1103233" y="6021360"/>
            <a:ext cx="2529438" cy="2400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12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* </a:t>
            </a:r>
            <a:r>
              <a:rPr lang="ko-KR" altLang="en-US" sz="1200" spc="-10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만성폐쇄성폐질환 관련 의학저널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AE549-907D-4CCA-A658-6627EBC38BD9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Introduction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152FA-BF22-455A-B44D-836ADE74B5A2}"/>
              </a:ext>
            </a:extLst>
          </p:cNvPr>
          <p:cNvSpPr/>
          <p:nvPr/>
        </p:nvSpPr>
        <p:spPr>
          <a:xfrm>
            <a:off x="551382" y="769960"/>
            <a:ext cx="7776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   : </a:t>
            </a:r>
            <a:r>
              <a:rPr lang="ko-KR" altLang="en-US" sz="2000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의료 데이터에서의 인과 관계</a:t>
            </a:r>
          </a:p>
        </p:txBody>
      </p:sp>
    </p:spTree>
    <p:extLst>
      <p:ext uri="{BB962C8B-B14F-4D97-AF65-F5344CB8AC3E}">
        <p14:creationId xmlns:p14="http://schemas.microsoft.com/office/powerpoint/2010/main" val="306817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440767-0E1E-464B-8D02-974706BB22AC}"/>
              </a:ext>
            </a:extLst>
          </p:cNvPr>
          <p:cNvSpPr txBox="1"/>
          <p:nvPr/>
        </p:nvSpPr>
        <p:spPr>
          <a:xfrm>
            <a:off x="837344" y="2648545"/>
            <a:ext cx="4608640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모델이 패턴을 직접 학습하기 때문에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패턴을 직접 생성하지 않아도 된다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ore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구성에 따라 모델의 성능이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크게 달라진다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대부분의 모델이 특정 과제 또는 도메인에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한정되어 좋은 성능을 보인다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957082-B102-405D-AA80-8C12E5E9F723}"/>
              </a:ext>
            </a:extLst>
          </p:cNvPr>
          <p:cNvSpPr txBox="1"/>
          <p:nvPr/>
        </p:nvSpPr>
        <p:spPr>
          <a:xfrm>
            <a:off x="1593449" y="1819742"/>
            <a:ext cx="2952410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based</a:t>
            </a:r>
            <a:endParaRPr kumimoji="1" lang="ko-Kore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모서리가 둥근 직사각형 8">
            <a:extLst>
              <a:ext uri="{FF2B5EF4-FFF2-40B4-BE49-F238E27FC236}">
                <a16:creationId xmlns:a16="http://schemas.microsoft.com/office/drawing/2014/main" id="{6FA431FD-925E-43C3-8902-CD8BD8A075B6}"/>
              </a:ext>
            </a:extLst>
          </p:cNvPr>
          <p:cNvSpPr/>
          <p:nvPr/>
        </p:nvSpPr>
        <p:spPr>
          <a:xfrm>
            <a:off x="6313956" y="2105524"/>
            <a:ext cx="5040700" cy="3312461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007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9CBD5E-B96D-472E-BEBD-4DE945B99339}"/>
              </a:ext>
            </a:extLst>
          </p:cNvPr>
          <p:cNvSpPr txBox="1"/>
          <p:nvPr/>
        </p:nvSpPr>
        <p:spPr>
          <a:xfrm>
            <a:off x="6601996" y="3257480"/>
            <a:ext cx="4608640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단어간 통사적 관계와 의미관계를 이용하여 패턴을 구성하고 인과를 추출한다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4707EB-73B6-40C5-AB40-1663B567BC2C}"/>
              </a:ext>
            </a:extLst>
          </p:cNvPr>
          <p:cNvSpPr txBox="1"/>
          <p:nvPr/>
        </p:nvSpPr>
        <p:spPr>
          <a:xfrm>
            <a:off x="7358101" y="1819742"/>
            <a:ext cx="2952410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based</a:t>
            </a:r>
            <a:endParaRPr kumimoji="1" lang="ko-Kore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9F79FE-9AC5-432B-9E52-86BA2D56BFA8}"/>
              </a:ext>
            </a:extLst>
          </p:cNvPr>
          <p:cNvSpPr/>
          <p:nvPr/>
        </p:nvSpPr>
        <p:spPr>
          <a:xfrm>
            <a:off x="5951980" y="1440015"/>
            <a:ext cx="5832809" cy="439260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CE3B89-5DFC-4329-978B-9AB794D8CA67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Introduction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EA36B1-C0CC-4CA8-8CE2-354E7C92EB9D}"/>
              </a:ext>
            </a:extLst>
          </p:cNvPr>
          <p:cNvSpPr/>
          <p:nvPr/>
        </p:nvSpPr>
        <p:spPr>
          <a:xfrm>
            <a:off x="551382" y="769960"/>
            <a:ext cx="7776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나눔고딕 ExtraBold" panose="020D0904000000000000" pitchFamily="50" charset="-127"/>
                <a:cs typeface="Times New Roman" panose="02020603050405020304" pitchFamily="18" charset="0"/>
              </a:rPr>
              <a:t>    : Machine Learning based / Pattern based</a:t>
            </a:r>
            <a:endParaRPr lang="ko-KR" altLang="en-US" sz="20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02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flipV="1">
            <a:off x="0" y="6270961"/>
            <a:ext cx="12192000" cy="587039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CE3B89-5DFC-4329-978B-9AB794D8CA67}"/>
              </a:ext>
            </a:extLst>
          </p:cNvPr>
          <p:cNvSpPr/>
          <p:nvPr/>
        </p:nvSpPr>
        <p:spPr>
          <a:xfrm>
            <a:off x="551384" y="332570"/>
            <a:ext cx="511255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</a:t>
            </a:r>
            <a:r>
              <a:rPr lang="ko-KR" altLang="en-US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기존 </a:t>
            </a:r>
            <a:r>
              <a:rPr lang="ko-KR" altLang="en-US" sz="3600" b="1" spc="-150" dirty="0" err="1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작품들과의</a:t>
            </a:r>
            <a:r>
              <a:rPr lang="ko-KR" altLang="en-US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차이점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EA36B1-C0CC-4CA8-8CE2-354E7C92EB9D}"/>
              </a:ext>
            </a:extLst>
          </p:cNvPr>
          <p:cNvSpPr/>
          <p:nvPr/>
        </p:nvSpPr>
        <p:spPr>
          <a:xfrm>
            <a:off x="551382" y="769960"/>
            <a:ext cx="7776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나눔고딕 ExtraBold" panose="020D0904000000000000" pitchFamily="50" charset="-127"/>
                <a:cs typeface="Times New Roman" panose="02020603050405020304" pitchFamily="18" charset="0"/>
              </a:rPr>
              <a:t>    : Machine Learning based / Pattern based</a:t>
            </a:r>
            <a:endParaRPr lang="ko-KR" altLang="en-US" sz="20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3A1CBD-7657-F79F-1DBB-FD9A80CCF1FB}"/>
              </a:ext>
            </a:extLst>
          </p:cNvPr>
          <p:cNvSpPr/>
          <p:nvPr/>
        </p:nvSpPr>
        <p:spPr>
          <a:xfrm>
            <a:off x="1084186" y="1573913"/>
            <a:ext cx="10023627" cy="3888828"/>
          </a:xfrm>
          <a:prstGeom prst="rect">
            <a:avLst/>
          </a:prstGeom>
          <a:solidFill>
            <a:schemeClr val="accent3">
              <a:lumMod val="20000"/>
              <a:lumOff val="80000"/>
              <a:alpha val="30485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Gothic" panose="020D0604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440767-0E1E-464B-8D02-974706BB22AC}"/>
              </a:ext>
            </a:extLst>
          </p:cNvPr>
          <p:cNvSpPr txBox="1"/>
          <p:nvPr/>
        </p:nvSpPr>
        <p:spPr>
          <a:xfrm>
            <a:off x="1487360" y="1890117"/>
            <a:ext cx="1108953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 논문에 특화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되어 질병의 인과관계를 분석할 수 있음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Rule-based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인과추출에서 사용되는 </a:t>
            </a:r>
            <a:r>
              <a:rPr kumimoji="1" lang="ko-KR" altLang="en-US" sz="2000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패턴의 수가 많아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인과추출범위가 넓음</a:t>
            </a:r>
            <a:endParaRPr kumimoji="1"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포함하고 있어서 </a:t>
            </a:r>
            <a:r>
              <a:rPr kumimoji="1" lang="ko-KR" altLang="en-US" sz="2000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여러가지 질병에 대해 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즉각적으로</a:t>
            </a:r>
            <a:r>
              <a:rPr kumimoji="1" lang="ko-KR" altLang="en-US" sz="2000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분석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해볼 수 있다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u="sng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인과분석 범위가 넓다</a:t>
            </a:r>
            <a:r>
              <a:rPr kumimoji="1" lang="en-US" altLang="ko-KR" sz="2000" b="1" u="sng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인과를 </a:t>
            </a:r>
            <a:r>
              <a:rPr kumimoji="1" lang="en-US" altLang="ko-KR" sz="2000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Causal Net</a:t>
            </a:r>
            <a:r>
              <a:rPr kumimoji="1"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z="2000" b="1" dirty="0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b="1" dirty="0" err="1">
                <a:solidFill>
                  <a:schemeClr val="accent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시각화</a:t>
            </a:r>
            <a:r>
              <a:rPr kumimoji="1"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하여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사용성을 높임</a:t>
            </a:r>
            <a:endParaRPr kumimoji="1"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59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>
            <a:cxnSpLocks/>
          </p:cNvCxnSpPr>
          <p:nvPr/>
        </p:nvCxnSpPr>
        <p:spPr>
          <a:xfrm>
            <a:off x="1919420" y="2924930"/>
            <a:ext cx="0" cy="90930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551230" y="3098054"/>
            <a:ext cx="56887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defRPr lang="ko-KR" altLang="en-US"/>
            </a:pPr>
            <a:r>
              <a:rPr lang="ko-KR" altLang="en-US" sz="5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</a:t>
            </a:r>
            <a:r>
              <a:rPr lang="en-US" altLang="ko-KR" sz="54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Methods</a:t>
            </a:r>
            <a:endParaRPr lang="ko-KR" altLang="en-US" sz="54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8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ED07DAD9-DA3D-3CB4-18B5-A4C63AB9C9DE}"/>
              </a:ext>
            </a:extLst>
          </p:cNvPr>
          <p:cNvCxnSpPr>
            <a:cxnSpLocks/>
          </p:cNvCxnSpPr>
          <p:nvPr/>
        </p:nvCxnSpPr>
        <p:spPr>
          <a:xfrm flipH="1">
            <a:off x="6600070" y="1014842"/>
            <a:ext cx="576080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CB9FEEF-7E96-1D92-3BD2-BA62D74D6819}"/>
              </a:ext>
            </a:extLst>
          </p:cNvPr>
          <p:cNvCxnSpPr>
            <a:cxnSpLocks/>
          </p:cNvCxnSpPr>
          <p:nvPr/>
        </p:nvCxnSpPr>
        <p:spPr>
          <a:xfrm flipH="1">
            <a:off x="6600070" y="3823232"/>
            <a:ext cx="576080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D9C296ED-6115-054F-5CFE-16CF39F3DD95}"/>
              </a:ext>
            </a:extLst>
          </p:cNvPr>
          <p:cNvCxnSpPr>
            <a:cxnSpLocks/>
          </p:cNvCxnSpPr>
          <p:nvPr/>
        </p:nvCxnSpPr>
        <p:spPr>
          <a:xfrm flipH="1">
            <a:off x="6600070" y="4615342"/>
            <a:ext cx="576080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C135DC39-C1A5-E605-27B0-574F81AEEAD7}"/>
              </a:ext>
            </a:extLst>
          </p:cNvPr>
          <p:cNvCxnSpPr>
            <a:cxnSpLocks/>
          </p:cNvCxnSpPr>
          <p:nvPr/>
        </p:nvCxnSpPr>
        <p:spPr>
          <a:xfrm flipH="1">
            <a:off x="6600070" y="5119412"/>
            <a:ext cx="576080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655C1EEC-28C8-1E29-2078-2BD2375C1D51}"/>
              </a:ext>
            </a:extLst>
          </p:cNvPr>
          <p:cNvCxnSpPr>
            <a:cxnSpLocks/>
          </p:cNvCxnSpPr>
          <p:nvPr/>
        </p:nvCxnSpPr>
        <p:spPr>
          <a:xfrm flipH="1">
            <a:off x="6600070" y="5623482"/>
            <a:ext cx="576080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4400FF3A-63B7-50D0-82B0-5451D9E5D4A8}"/>
              </a:ext>
            </a:extLst>
          </p:cNvPr>
          <p:cNvCxnSpPr>
            <a:cxnSpLocks/>
          </p:cNvCxnSpPr>
          <p:nvPr/>
        </p:nvCxnSpPr>
        <p:spPr>
          <a:xfrm flipH="1">
            <a:off x="6600070" y="1544169"/>
            <a:ext cx="576080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 flipV="1">
            <a:off x="0" y="6146907"/>
            <a:ext cx="12192000" cy="711092"/>
          </a:xfrm>
          <a:custGeom>
            <a:avLst/>
            <a:gdLst>
              <a:gd name="connsiteX0" fmla="*/ 407368 w 12192000"/>
              <a:gd name="connsiteY0" fmla="*/ 3287572 h 3287573"/>
              <a:gd name="connsiteX1" fmla="*/ 729157 w 12192000"/>
              <a:gd name="connsiteY1" fmla="*/ 2984713 h 3287573"/>
              <a:gd name="connsiteX2" fmla="*/ 1050946 w 12192000"/>
              <a:gd name="connsiteY2" fmla="*/ 3287572 h 3287573"/>
              <a:gd name="connsiteX3" fmla="*/ 0 w 12192000"/>
              <a:gd name="connsiteY3" fmla="*/ 3287573 h 3287573"/>
              <a:gd name="connsiteX4" fmla="*/ 12192000 w 12192000"/>
              <a:gd name="connsiteY4" fmla="*/ 3287573 h 3287573"/>
              <a:gd name="connsiteX5" fmla="*/ 12192000 w 12192000"/>
              <a:gd name="connsiteY5" fmla="*/ 0 h 3287573"/>
              <a:gd name="connsiteX6" fmla="*/ 0 w 12192000"/>
              <a:gd name="connsiteY6" fmla="*/ 0 h 32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7573">
                <a:moveTo>
                  <a:pt x="407368" y="3287572"/>
                </a:moveTo>
                <a:lnTo>
                  <a:pt x="729157" y="2984713"/>
                </a:lnTo>
                <a:lnTo>
                  <a:pt x="1050946" y="3287572"/>
                </a:lnTo>
                <a:close/>
                <a:moveTo>
                  <a:pt x="0" y="3287573"/>
                </a:moveTo>
                <a:lnTo>
                  <a:pt x="12192000" y="3287573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4" name="직선 연결선 9">
            <a:extLst>
              <a:ext uri="{FF2B5EF4-FFF2-40B4-BE49-F238E27FC236}">
                <a16:creationId xmlns:a16="http://schemas.microsoft.com/office/drawing/2014/main" id="{B1294EED-5E78-BA4D-96B8-DC5CFDF1348B}"/>
              </a:ext>
            </a:extLst>
          </p:cNvPr>
          <p:cNvCxnSpPr>
            <a:cxnSpLocks/>
          </p:cNvCxnSpPr>
          <p:nvPr/>
        </p:nvCxnSpPr>
        <p:spPr>
          <a:xfrm>
            <a:off x="551384" y="332570"/>
            <a:ext cx="0" cy="786284"/>
          </a:xfrm>
          <a:prstGeom prst="line">
            <a:avLst/>
          </a:prstGeom>
          <a:ln w="76200">
            <a:solidFill>
              <a:srgbClr val="45A1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43BBB2-B45E-0C4D-9365-2058C81F409B}"/>
              </a:ext>
            </a:extLst>
          </p:cNvPr>
          <p:cNvSpPr/>
          <p:nvPr/>
        </p:nvSpPr>
        <p:spPr>
          <a:xfrm>
            <a:off x="551384" y="332570"/>
            <a:ext cx="266026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36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Methods</a:t>
            </a:r>
            <a:endParaRPr lang="ko-KR" altLang="en-US" sz="36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D34D33-D817-0E47-8C2F-A732C5D2B6CD}"/>
              </a:ext>
            </a:extLst>
          </p:cNvPr>
          <p:cNvSpPr/>
          <p:nvPr/>
        </p:nvSpPr>
        <p:spPr>
          <a:xfrm>
            <a:off x="551382" y="769960"/>
            <a:ext cx="2808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en-US" altLang="ko-KR" sz="2000" b="1" spc="-150" dirty="0">
                <a:ln w="9525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Yoon가변 윤고딕 530_TT"/>
                <a:cs typeface="Times New Roman" panose="02020603050405020304" pitchFamily="18" charset="0"/>
              </a:rPr>
              <a:t>    : Pipeline</a:t>
            </a:r>
            <a:endParaRPr lang="ko-KR" altLang="en-US" sz="2000" b="1" spc="-150" dirty="0">
              <a:ln w="9525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Yoon가변 윤고딕 530_TT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A18522-C7AF-10B2-7B25-5176B07B5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30" y="870822"/>
            <a:ext cx="2304320" cy="50093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E2EE59B-EFB6-6C4C-9EF4-B97526146058}"/>
              </a:ext>
            </a:extLst>
          </p:cNvPr>
          <p:cNvSpPr txBox="1"/>
          <p:nvPr/>
        </p:nvSpPr>
        <p:spPr>
          <a:xfrm>
            <a:off x="7032130" y="137489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solidFill>
                  <a:schemeClr val="bg1"/>
                </a:solidFill>
                <a:highlight>
                  <a:srgbClr val="00808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크롤링</a:t>
            </a:r>
            <a:endParaRPr kumimoji="1" lang="ko-Kore-KR" altLang="en-US" sz="1600" dirty="0">
              <a:solidFill>
                <a:schemeClr val="bg1"/>
              </a:solidFill>
              <a:highlight>
                <a:srgbClr val="008080"/>
              </a:highlight>
              <a:latin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9B7DD7-6AF7-A4BD-00B3-7688C538CCD6}"/>
              </a:ext>
            </a:extLst>
          </p:cNvPr>
          <p:cNvSpPr txBox="1"/>
          <p:nvPr/>
        </p:nvSpPr>
        <p:spPr>
          <a:xfrm>
            <a:off x="7032130" y="238303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solidFill>
                  <a:schemeClr val="bg1"/>
                </a:solidFill>
                <a:highlight>
                  <a:srgbClr val="00808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KR" altLang="en-US" sz="1600" dirty="0">
              <a:solidFill>
                <a:schemeClr val="bg1"/>
              </a:solidFill>
              <a:highlight>
                <a:srgbClr val="00808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50FAD8-15CD-2DAC-6743-B138770273A0}"/>
              </a:ext>
            </a:extLst>
          </p:cNvPr>
          <p:cNvSpPr txBox="1"/>
          <p:nvPr/>
        </p:nvSpPr>
        <p:spPr>
          <a:xfrm>
            <a:off x="7032130" y="3628698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highlight>
                  <a:srgbClr val="00808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인과추출</a:t>
            </a:r>
            <a:endParaRPr kumimoji="1" lang="ko-Kore-KR" altLang="en-US" sz="1600" dirty="0">
              <a:solidFill>
                <a:schemeClr val="bg1"/>
              </a:solidFill>
              <a:highlight>
                <a:srgbClr val="00808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AF0ABB-E134-BA5A-8DCA-B8AE1151D782}"/>
              </a:ext>
            </a:extLst>
          </p:cNvPr>
          <p:cNvSpPr txBox="1"/>
          <p:nvPr/>
        </p:nvSpPr>
        <p:spPr>
          <a:xfrm>
            <a:off x="7032130" y="4420808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highlight>
                  <a:srgbClr val="00808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후처리</a:t>
            </a:r>
            <a:endParaRPr kumimoji="1" lang="ko-Kore-KR" altLang="en-US" sz="1600" dirty="0">
              <a:solidFill>
                <a:schemeClr val="bg1"/>
              </a:solidFill>
              <a:highlight>
                <a:srgbClr val="00808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3CB576-E19E-6FAC-0E1C-4945EED65D42}"/>
              </a:ext>
            </a:extLst>
          </p:cNvPr>
          <p:cNvSpPr txBox="1"/>
          <p:nvPr/>
        </p:nvSpPr>
        <p:spPr>
          <a:xfrm>
            <a:off x="7032130" y="4975392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>
                <a:solidFill>
                  <a:schemeClr val="bg1"/>
                </a:solidFill>
                <a:highlight>
                  <a:srgbClr val="00808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COPD</a:t>
            </a:r>
            <a:r>
              <a:rPr kumimoji="1" lang="ko-KR" altLang="en-US" sz="1600" dirty="0">
                <a:solidFill>
                  <a:schemeClr val="bg1"/>
                </a:solidFill>
                <a:highlight>
                  <a:srgbClr val="00808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인과추출</a:t>
            </a:r>
            <a:endParaRPr kumimoji="1" lang="ko-Kore-KR" altLang="en-US" sz="1600" dirty="0">
              <a:solidFill>
                <a:schemeClr val="bg1"/>
              </a:solidFill>
              <a:highlight>
                <a:srgbClr val="00808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2316EB-E75E-C5EF-A71E-96E0F63817BB}"/>
              </a:ext>
            </a:extLst>
          </p:cNvPr>
          <p:cNvSpPr txBox="1"/>
          <p:nvPr/>
        </p:nvSpPr>
        <p:spPr>
          <a:xfrm>
            <a:off x="7032130" y="5479462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highlight>
                  <a:srgbClr val="00808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인과 시각화</a:t>
            </a:r>
            <a:endParaRPr kumimoji="1" lang="ko-Kore-KR" altLang="en-US" sz="1600" dirty="0">
              <a:solidFill>
                <a:schemeClr val="bg1"/>
              </a:solidFill>
              <a:highlight>
                <a:srgbClr val="00808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E44039-013E-E34C-8C05-EB104342E194}"/>
              </a:ext>
            </a:extLst>
          </p:cNvPr>
          <p:cNvSpPr/>
          <p:nvPr/>
        </p:nvSpPr>
        <p:spPr>
          <a:xfrm>
            <a:off x="3215600" y="654792"/>
            <a:ext cx="5760800" cy="532874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오른쪽 중괄호[R] 11">
            <a:extLst>
              <a:ext uri="{FF2B5EF4-FFF2-40B4-BE49-F238E27FC236}">
                <a16:creationId xmlns:a16="http://schemas.microsoft.com/office/drawing/2014/main" id="{41C7DBDD-433F-1590-8F12-CCE4AB908872}"/>
              </a:ext>
            </a:extLst>
          </p:cNvPr>
          <p:cNvSpPr/>
          <p:nvPr/>
        </p:nvSpPr>
        <p:spPr>
          <a:xfrm>
            <a:off x="6600069" y="2022982"/>
            <a:ext cx="504825" cy="1080150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CB6D385-349B-1CA8-E9ED-DA1C0F7C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40" y="798812"/>
            <a:ext cx="864120" cy="354970"/>
          </a:xfrm>
          <a:prstGeom prst="rect">
            <a:avLst/>
          </a:prstGeom>
          <a:ln>
            <a:solidFill>
              <a:srgbClr val="008080"/>
            </a:solidFill>
          </a:ln>
        </p:spPr>
      </p:pic>
    </p:spTree>
    <p:extLst>
      <p:ext uri="{BB962C8B-B14F-4D97-AF65-F5344CB8AC3E}">
        <p14:creationId xmlns:p14="http://schemas.microsoft.com/office/powerpoint/2010/main" val="380254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2287</Words>
  <Application>Microsoft Macintosh PowerPoint</Application>
  <PresentationFormat>와이드스크린</PresentationFormat>
  <Paragraphs>420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나눔고딕 ExtraBold</vt:lpstr>
      <vt:lpstr>바탕</vt:lpstr>
      <vt:lpstr>바탕</vt:lpstr>
      <vt:lpstr>Google Sans</vt:lpstr>
      <vt:lpstr>Malgun Gothic</vt:lpstr>
      <vt:lpstr>나눔고딕</vt:lpstr>
      <vt:lpstr>나눔고딕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임규희</dc:creator>
  <cp:lastModifiedBy>하재민</cp:lastModifiedBy>
  <cp:revision>15</cp:revision>
  <dcterms:created xsi:type="dcterms:W3CDTF">2022-08-21T07:01:14Z</dcterms:created>
  <dcterms:modified xsi:type="dcterms:W3CDTF">2022-08-21T15:28:51Z</dcterms:modified>
</cp:coreProperties>
</file>